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87"/>
  </p:normalViewPr>
  <p:slideViewPr>
    <p:cSldViewPr snapToGrid="0" snapToObjects="1">
      <p:cViewPr varScale="1">
        <p:scale>
          <a:sx n="104" d="100"/>
          <a:sy n="104" d="100"/>
        </p:scale>
        <p:origin x="89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54963-F42A-8941-90BE-B871546D15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15BD0C-B1D5-784A-AD7B-A57341F7F0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717D3F-B7EE-FE46-8C47-43CFCCEEB19F}"/>
              </a:ext>
            </a:extLst>
          </p:cNvPr>
          <p:cNvSpPr>
            <a:spLocks noGrp="1"/>
          </p:cNvSpPr>
          <p:nvPr>
            <p:ph type="dt" sz="half" idx="10"/>
          </p:nvPr>
        </p:nvSpPr>
        <p:spPr/>
        <p:txBody>
          <a:bodyPr/>
          <a:lstStyle/>
          <a:p>
            <a:fld id="{C24ADE28-A1DD-D043-BC25-C4485EA6A93E}" type="datetimeFigureOut">
              <a:rPr lang="en-US" smtClean="0"/>
              <a:t>1/13/19</a:t>
            </a:fld>
            <a:endParaRPr lang="en-US"/>
          </a:p>
        </p:txBody>
      </p:sp>
      <p:sp>
        <p:nvSpPr>
          <p:cNvPr id="5" name="Footer Placeholder 4">
            <a:extLst>
              <a:ext uri="{FF2B5EF4-FFF2-40B4-BE49-F238E27FC236}">
                <a16:creationId xmlns:a16="http://schemas.microsoft.com/office/drawing/2014/main" id="{5CD8C9FF-0123-464A-8B14-2A9EE5423E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04D466-FB8E-C34E-B2A0-31CE4BA4775F}"/>
              </a:ext>
            </a:extLst>
          </p:cNvPr>
          <p:cNvSpPr>
            <a:spLocks noGrp="1"/>
          </p:cNvSpPr>
          <p:nvPr>
            <p:ph type="sldNum" sz="quarter" idx="12"/>
          </p:nvPr>
        </p:nvSpPr>
        <p:spPr/>
        <p:txBody>
          <a:bodyPr/>
          <a:lstStyle/>
          <a:p>
            <a:fld id="{D2760FCA-0D97-F54C-857E-E2AB479FB0C6}" type="slidenum">
              <a:rPr lang="en-US" smtClean="0"/>
              <a:t>‹#›</a:t>
            </a:fld>
            <a:endParaRPr lang="en-US"/>
          </a:p>
        </p:txBody>
      </p:sp>
    </p:spTree>
    <p:extLst>
      <p:ext uri="{BB962C8B-B14F-4D97-AF65-F5344CB8AC3E}">
        <p14:creationId xmlns:p14="http://schemas.microsoft.com/office/powerpoint/2010/main" val="3652676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B9118-1C86-6F41-AAFC-4454C650F2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20F695-82B7-504F-9567-FDBC9C4F3B0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DA1BA0-5F00-B640-88D0-BC8C981E1189}"/>
              </a:ext>
            </a:extLst>
          </p:cNvPr>
          <p:cNvSpPr>
            <a:spLocks noGrp="1"/>
          </p:cNvSpPr>
          <p:nvPr>
            <p:ph type="dt" sz="half" idx="10"/>
          </p:nvPr>
        </p:nvSpPr>
        <p:spPr/>
        <p:txBody>
          <a:bodyPr/>
          <a:lstStyle/>
          <a:p>
            <a:fld id="{C24ADE28-A1DD-D043-BC25-C4485EA6A93E}" type="datetimeFigureOut">
              <a:rPr lang="en-US" smtClean="0"/>
              <a:t>1/13/19</a:t>
            </a:fld>
            <a:endParaRPr lang="en-US"/>
          </a:p>
        </p:txBody>
      </p:sp>
      <p:sp>
        <p:nvSpPr>
          <p:cNvPr id="5" name="Footer Placeholder 4">
            <a:extLst>
              <a:ext uri="{FF2B5EF4-FFF2-40B4-BE49-F238E27FC236}">
                <a16:creationId xmlns:a16="http://schemas.microsoft.com/office/drawing/2014/main" id="{A058B20F-0B93-1D46-B942-E2DDD815D2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4041AD-054D-A744-A288-CB31D523CC4C}"/>
              </a:ext>
            </a:extLst>
          </p:cNvPr>
          <p:cNvSpPr>
            <a:spLocks noGrp="1"/>
          </p:cNvSpPr>
          <p:nvPr>
            <p:ph type="sldNum" sz="quarter" idx="12"/>
          </p:nvPr>
        </p:nvSpPr>
        <p:spPr/>
        <p:txBody>
          <a:bodyPr/>
          <a:lstStyle/>
          <a:p>
            <a:fld id="{D2760FCA-0D97-F54C-857E-E2AB479FB0C6}" type="slidenum">
              <a:rPr lang="en-US" smtClean="0"/>
              <a:t>‹#›</a:t>
            </a:fld>
            <a:endParaRPr lang="en-US"/>
          </a:p>
        </p:txBody>
      </p:sp>
    </p:spTree>
    <p:extLst>
      <p:ext uri="{BB962C8B-B14F-4D97-AF65-F5344CB8AC3E}">
        <p14:creationId xmlns:p14="http://schemas.microsoft.com/office/powerpoint/2010/main" val="116454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829AF9-0AD9-5245-9E81-62F9B06A42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DF1BD9-D165-9C4C-BC02-DEBBB594B1A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449E71-98BE-0446-970F-01E314C65E30}"/>
              </a:ext>
            </a:extLst>
          </p:cNvPr>
          <p:cNvSpPr>
            <a:spLocks noGrp="1"/>
          </p:cNvSpPr>
          <p:nvPr>
            <p:ph type="dt" sz="half" idx="10"/>
          </p:nvPr>
        </p:nvSpPr>
        <p:spPr/>
        <p:txBody>
          <a:bodyPr/>
          <a:lstStyle/>
          <a:p>
            <a:fld id="{C24ADE28-A1DD-D043-BC25-C4485EA6A93E}" type="datetimeFigureOut">
              <a:rPr lang="en-US" smtClean="0"/>
              <a:t>1/13/19</a:t>
            </a:fld>
            <a:endParaRPr lang="en-US"/>
          </a:p>
        </p:txBody>
      </p:sp>
      <p:sp>
        <p:nvSpPr>
          <p:cNvPr id="5" name="Footer Placeholder 4">
            <a:extLst>
              <a:ext uri="{FF2B5EF4-FFF2-40B4-BE49-F238E27FC236}">
                <a16:creationId xmlns:a16="http://schemas.microsoft.com/office/drawing/2014/main" id="{2F4A4ED0-860B-874C-971D-EACC6D97BF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EA3CB7-3321-AD42-A9FD-67A00AA93A90}"/>
              </a:ext>
            </a:extLst>
          </p:cNvPr>
          <p:cNvSpPr>
            <a:spLocks noGrp="1"/>
          </p:cNvSpPr>
          <p:nvPr>
            <p:ph type="sldNum" sz="quarter" idx="12"/>
          </p:nvPr>
        </p:nvSpPr>
        <p:spPr/>
        <p:txBody>
          <a:bodyPr/>
          <a:lstStyle/>
          <a:p>
            <a:fld id="{D2760FCA-0D97-F54C-857E-E2AB479FB0C6}" type="slidenum">
              <a:rPr lang="en-US" smtClean="0"/>
              <a:t>‹#›</a:t>
            </a:fld>
            <a:endParaRPr lang="en-US"/>
          </a:p>
        </p:txBody>
      </p:sp>
    </p:spTree>
    <p:extLst>
      <p:ext uri="{BB962C8B-B14F-4D97-AF65-F5344CB8AC3E}">
        <p14:creationId xmlns:p14="http://schemas.microsoft.com/office/powerpoint/2010/main" val="2924858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AA11F-89A4-4B40-9D44-BDA6439221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494E3B-5365-3E40-A6D8-E14AE58F7C9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651507-1600-F64E-8DC5-BB70DA5FF400}"/>
              </a:ext>
            </a:extLst>
          </p:cNvPr>
          <p:cNvSpPr>
            <a:spLocks noGrp="1"/>
          </p:cNvSpPr>
          <p:nvPr>
            <p:ph type="dt" sz="half" idx="10"/>
          </p:nvPr>
        </p:nvSpPr>
        <p:spPr/>
        <p:txBody>
          <a:bodyPr/>
          <a:lstStyle/>
          <a:p>
            <a:fld id="{C24ADE28-A1DD-D043-BC25-C4485EA6A93E}" type="datetimeFigureOut">
              <a:rPr lang="en-US" smtClean="0"/>
              <a:t>1/13/19</a:t>
            </a:fld>
            <a:endParaRPr lang="en-US"/>
          </a:p>
        </p:txBody>
      </p:sp>
      <p:sp>
        <p:nvSpPr>
          <p:cNvPr id="5" name="Footer Placeholder 4">
            <a:extLst>
              <a:ext uri="{FF2B5EF4-FFF2-40B4-BE49-F238E27FC236}">
                <a16:creationId xmlns:a16="http://schemas.microsoft.com/office/drawing/2014/main" id="{C046607B-4C97-4341-8611-5B29DB93F8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E8282-3180-C749-BBF5-03D1D12D66CC}"/>
              </a:ext>
            </a:extLst>
          </p:cNvPr>
          <p:cNvSpPr>
            <a:spLocks noGrp="1"/>
          </p:cNvSpPr>
          <p:nvPr>
            <p:ph type="sldNum" sz="quarter" idx="12"/>
          </p:nvPr>
        </p:nvSpPr>
        <p:spPr/>
        <p:txBody>
          <a:bodyPr/>
          <a:lstStyle/>
          <a:p>
            <a:fld id="{D2760FCA-0D97-F54C-857E-E2AB479FB0C6}" type="slidenum">
              <a:rPr lang="en-US" smtClean="0"/>
              <a:t>‹#›</a:t>
            </a:fld>
            <a:endParaRPr lang="en-US"/>
          </a:p>
        </p:txBody>
      </p:sp>
    </p:spTree>
    <p:extLst>
      <p:ext uri="{BB962C8B-B14F-4D97-AF65-F5344CB8AC3E}">
        <p14:creationId xmlns:p14="http://schemas.microsoft.com/office/powerpoint/2010/main" val="1847009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A7A90-3FDA-754E-9353-6457F5EC14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8DD635-436C-454B-87CB-8BDC163C9F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881EA04-4B12-8048-AD46-8C54B2BE9AF1}"/>
              </a:ext>
            </a:extLst>
          </p:cNvPr>
          <p:cNvSpPr>
            <a:spLocks noGrp="1"/>
          </p:cNvSpPr>
          <p:nvPr>
            <p:ph type="dt" sz="half" idx="10"/>
          </p:nvPr>
        </p:nvSpPr>
        <p:spPr/>
        <p:txBody>
          <a:bodyPr/>
          <a:lstStyle/>
          <a:p>
            <a:fld id="{C24ADE28-A1DD-D043-BC25-C4485EA6A93E}" type="datetimeFigureOut">
              <a:rPr lang="en-US" smtClean="0"/>
              <a:t>1/13/19</a:t>
            </a:fld>
            <a:endParaRPr lang="en-US"/>
          </a:p>
        </p:txBody>
      </p:sp>
      <p:sp>
        <p:nvSpPr>
          <p:cNvPr id="5" name="Footer Placeholder 4">
            <a:extLst>
              <a:ext uri="{FF2B5EF4-FFF2-40B4-BE49-F238E27FC236}">
                <a16:creationId xmlns:a16="http://schemas.microsoft.com/office/drawing/2014/main" id="{FA53DF54-1123-8544-BE5B-B9D6B12B4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CD6DB9-3BDE-5F44-8FBD-8F16E10AEDA0}"/>
              </a:ext>
            </a:extLst>
          </p:cNvPr>
          <p:cNvSpPr>
            <a:spLocks noGrp="1"/>
          </p:cNvSpPr>
          <p:nvPr>
            <p:ph type="sldNum" sz="quarter" idx="12"/>
          </p:nvPr>
        </p:nvSpPr>
        <p:spPr/>
        <p:txBody>
          <a:bodyPr/>
          <a:lstStyle/>
          <a:p>
            <a:fld id="{D2760FCA-0D97-F54C-857E-E2AB479FB0C6}" type="slidenum">
              <a:rPr lang="en-US" smtClean="0"/>
              <a:t>‹#›</a:t>
            </a:fld>
            <a:endParaRPr lang="en-US"/>
          </a:p>
        </p:txBody>
      </p:sp>
    </p:spTree>
    <p:extLst>
      <p:ext uri="{BB962C8B-B14F-4D97-AF65-F5344CB8AC3E}">
        <p14:creationId xmlns:p14="http://schemas.microsoft.com/office/powerpoint/2010/main" val="1288357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1C5E5-E4CB-DB41-A6CA-8A5DA15A60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2DF843-39C8-D247-B648-3AB2EC29F84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52F263-1D75-5B4C-AC75-BF7C794A6C5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931DCB-6DAC-B64D-B85E-D6159A75B5B1}"/>
              </a:ext>
            </a:extLst>
          </p:cNvPr>
          <p:cNvSpPr>
            <a:spLocks noGrp="1"/>
          </p:cNvSpPr>
          <p:nvPr>
            <p:ph type="dt" sz="half" idx="10"/>
          </p:nvPr>
        </p:nvSpPr>
        <p:spPr/>
        <p:txBody>
          <a:bodyPr/>
          <a:lstStyle/>
          <a:p>
            <a:fld id="{C24ADE28-A1DD-D043-BC25-C4485EA6A93E}" type="datetimeFigureOut">
              <a:rPr lang="en-US" smtClean="0"/>
              <a:t>1/13/19</a:t>
            </a:fld>
            <a:endParaRPr lang="en-US"/>
          </a:p>
        </p:txBody>
      </p:sp>
      <p:sp>
        <p:nvSpPr>
          <p:cNvPr id="6" name="Footer Placeholder 5">
            <a:extLst>
              <a:ext uri="{FF2B5EF4-FFF2-40B4-BE49-F238E27FC236}">
                <a16:creationId xmlns:a16="http://schemas.microsoft.com/office/drawing/2014/main" id="{159D15AE-9FCF-F347-873B-04683B9C82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A5DF02-3C4B-6741-870D-2D5FC84EBCCC}"/>
              </a:ext>
            </a:extLst>
          </p:cNvPr>
          <p:cNvSpPr>
            <a:spLocks noGrp="1"/>
          </p:cNvSpPr>
          <p:nvPr>
            <p:ph type="sldNum" sz="quarter" idx="12"/>
          </p:nvPr>
        </p:nvSpPr>
        <p:spPr/>
        <p:txBody>
          <a:bodyPr/>
          <a:lstStyle/>
          <a:p>
            <a:fld id="{D2760FCA-0D97-F54C-857E-E2AB479FB0C6}" type="slidenum">
              <a:rPr lang="en-US" smtClean="0"/>
              <a:t>‹#›</a:t>
            </a:fld>
            <a:endParaRPr lang="en-US"/>
          </a:p>
        </p:txBody>
      </p:sp>
    </p:spTree>
    <p:extLst>
      <p:ext uri="{BB962C8B-B14F-4D97-AF65-F5344CB8AC3E}">
        <p14:creationId xmlns:p14="http://schemas.microsoft.com/office/powerpoint/2010/main" val="312221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8B4D-A7D4-9446-BC82-49B607138E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3A398E-9794-C04D-804D-187BA59FCC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4912700-B39E-D545-B444-DBDC52ABEEB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08D1FD-CDED-6A40-9725-328ECFC7D8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101BF9C-B9F1-5E43-B57A-740829F798D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A61305-F279-A34D-AEFA-EDF2BED6976C}"/>
              </a:ext>
            </a:extLst>
          </p:cNvPr>
          <p:cNvSpPr>
            <a:spLocks noGrp="1"/>
          </p:cNvSpPr>
          <p:nvPr>
            <p:ph type="dt" sz="half" idx="10"/>
          </p:nvPr>
        </p:nvSpPr>
        <p:spPr/>
        <p:txBody>
          <a:bodyPr/>
          <a:lstStyle/>
          <a:p>
            <a:fld id="{C24ADE28-A1DD-D043-BC25-C4485EA6A93E}" type="datetimeFigureOut">
              <a:rPr lang="en-US" smtClean="0"/>
              <a:t>1/13/19</a:t>
            </a:fld>
            <a:endParaRPr lang="en-US"/>
          </a:p>
        </p:txBody>
      </p:sp>
      <p:sp>
        <p:nvSpPr>
          <p:cNvPr id="8" name="Footer Placeholder 7">
            <a:extLst>
              <a:ext uri="{FF2B5EF4-FFF2-40B4-BE49-F238E27FC236}">
                <a16:creationId xmlns:a16="http://schemas.microsoft.com/office/drawing/2014/main" id="{1F54CD37-8948-694C-9F03-2A13CCAFCD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33C124-47D0-C146-A317-75B5957A06EC}"/>
              </a:ext>
            </a:extLst>
          </p:cNvPr>
          <p:cNvSpPr>
            <a:spLocks noGrp="1"/>
          </p:cNvSpPr>
          <p:nvPr>
            <p:ph type="sldNum" sz="quarter" idx="12"/>
          </p:nvPr>
        </p:nvSpPr>
        <p:spPr/>
        <p:txBody>
          <a:bodyPr/>
          <a:lstStyle/>
          <a:p>
            <a:fld id="{D2760FCA-0D97-F54C-857E-E2AB479FB0C6}" type="slidenum">
              <a:rPr lang="en-US" smtClean="0"/>
              <a:t>‹#›</a:t>
            </a:fld>
            <a:endParaRPr lang="en-US"/>
          </a:p>
        </p:txBody>
      </p:sp>
    </p:spTree>
    <p:extLst>
      <p:ext uri="{BB962C8B-B14F-4D97-AF65-F5344CB8AC3E}">
        <p14:creationId xmlns:p14="http://schemas.microsoft.com/office/powerpoint/2010/main" val="2654358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39092-6C1C-A745-9BB7-7516348AFC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7FE75F-C23C-214A-97F3-232DD04B9A81}"/>
              </a:ext>
            </a:extLst>
          </p:cNvPr>
          <p:cNvSpPr>
            <a:spLocks noGrp="1"/>
          </p:cNvSpPr>
          <p:nvPr>
            <p:ph type="dt" sz="half" idx="10"/>
          </p:nvPr>
        </p:nvSpPr>
        <p:spPr/>
        <p:txBody>
          <a:bodyPr/>
          <a:lstStyle/>
          <a:p>
            <a:fld id="{C24ADE28-A1DD-D043-BC25-C4485EA6A93E}" type="datetimeFigureOut">
              <a:rPr lang="en-US" smtClean="0"/>
              <a:t>1/13/19</a:t>
            </a:fld>
            <a:endParaRPr lang="en-US"/>
          </a:p>
        </p:txBody>
      </p:sp>
      <p:sp>
        <p:nvSpPr>
          <p:cNvPr id="4" name="Footer Placeholder 3">
            <a:extLst>
              <a:ext uri="{FF2B5EF4-FFF2-40B4-BE49-F238E27FC236}">
                <a16:creationId xmlns:a16="http://schemas.microsoft.com/office/drawing/2014/main" id="{79B568CA-CF49-1549-A167-6B03BE42B0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4B0AEA-F437-3540-9299-27FC202FBE64}"/>
              </a:ext>
            </a:extLst>
          </p:cNvPr>
          <p:cNvSpPr>
            <a:spLocks noGrp="1"/>
          </p:cNvSpPr>
          <p:nvPr>
            <p:ph type="sldNum" sz="quarter" idx="12"/>
          </p:nvPr>
        </p:nvSpPr>
        <p:spPr/>
        <p:txBody>
          <a:bodyPr/>
          <a:lstStyle/>
          <a:p>
            <a:fld id="{D2760FCA-0D97-F54C-857E-E2AB479FB0C6}" type="slidenum">
              <a:rPr lang="en-US" smtClean="0"/>
              <a:t>‹#›</a:t>
            </a:fld>
            <a:endParaRPr lang="en-US"/>
          </a:p>
        </p:txBody>
      </p:sp>
    </p:spTree>
    <p:extLst>
      <p:ext uri="{BB962C8B-B14F-4D97-AF65-F5344CB8AC3E}">
        <p14:creationId xmlns:p14="http://schemas.microsoft.com/office/powerpoint/2010/main" val="1542057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2F8E0B-B5F4-654F-A410-B85151FFBF8A}"/>
              </a:ext>
            </a:extLst>
          </p:cNvPr>
          <p:cNvSpPr>
            <a:spLocks noGrp="1"/>
          </p:cNvSpPr>
          <p:nvPr>
            <p:ph type="dt" sz="half" idx="10"/>
          </p:nvPr>
        </p:nvSpPr>
        <p:spPr/>
        <p:txBody>
          <a:bodyPr/>
          <a:lstStyle/>
          <a:p>
            <a:fld id="{C24ADE28-A1DD-D043-BC25-C4485EA6A93E}" type="datetimeFigureOut">
              <a:rPr lang="en-US" smtClean="0"/>
              <a:t>1/13/19</a:t>
            </a:fld>
            <a:endParaRPr lang="en-US"/>
          </a:p>
        </p:txBody>
      </p:sp>
      <p:sp>
        <p:nvSpPr>
          <p:cNvPr id="3" name="Footer Placeholder 2">
            <a:extLst>
              <a:ext uri="{FF2B5EF4-FFF2-40B4-BE49-F238E27FC236}">
                <a16:creationId xmlns:a16="http://schemas.microsoft.com/office/drawing/2014/main" id="{64E0599B-C2B0-0545-A059-7B0CEADADF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8016A8-AEFD-5C40-A710-2D341DD1674E}"/>
              </a:ext>
            </a:extLst>
          </p:cNvPr>
          <p:cNvSpPr>
            <a:spLocks noGrp="1"/>
          </p:cNvSpPr>
          <p:nvPr>
            <p:ph type="sldNum" sz="quarter" idx="12"/>
          </p:nvPr>
        </p:nvSpPr>
        <p:spPr/>
        <p:txBody>
          <a:bodyPr/>
          <a:lstStyle/>
          <a:p>
            <a:fld id="{D2760FCA-0D97-F54C-857E-E2AB479FB0C6}" type="slidenum">
              <a:rPr lang="en-US" smtClean="0"/>
              <a:t>‹#›</a:t>
            </a:fld>
            <a:endParaRPr lang="en-US"/>
          </a:p>
        </p:txBody>
      </p:sp>
    </p:spTree>
    <p:extLst>
      <p:ext uri="{BB962C8B-B14F-4D97-AF65-F5344CB8AC3E}">
        <p14:creationId xmlns:p14="http://schemas.microsoft.com/office/powerpoint/2010/main" val="3932413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BA169-A690-8544-9335-D0886B1FAF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61AEE0-6130-8540-80C7-A694AAAB65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C7BA81-8352-A141-A794-2312DF9DF8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6510D83-F050-CD4F-971A-FFFF03B2D7ED}"/>
              </a:ext>
            </a:extLst>
          </p:cNvPr>
          <p:cNvSpPr>
            <a:spLocks noGrp="1"/>
          </p:cNvSpPr>
          <p:nvPr>
            <p:ph type="dt" sz="half" idx="10"/>
          </p:nvPr>
        </p:nvSpPr>
        <p:spPr/>
        <p:txBody>
          <a:bodyPr/>
          <a:lstStyle/>
          <a:p>
            <a:fld id="{C24ADE28-A1DD-D043-BC25-C4485EA6A93E}" type="datetimeFigureOut">
              <a:rPr lang="en-US" smtClean="0"/>
              <a:t>1/13/19</a:t>
            </a:fld>
            <a:endParaRPr lang="en-US"/>
          </a:p>
        </p:txBody>
      </p:sp>
      <p:sp>
        <p:nvSpPr>
          <p:cNvPr id="6" name="Footer Placeholder 5">
            <a:extLst>
              <a:ext uri="{FF2B5EF4-FFF2-40B4-BE49-F238E27FC236}">
                <a16:creationId xmlns:a16="http://schemas.microsoft.com/office/drawing/2014/main" id="{EC675560-14A2-6D44-ABE3-BA902E0FB5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C3556-7CAF-8340-BBF9-163F7E209B91}"/>
              </a:ext>
            </a:extLst>
          </p:cNvPr>
          <p:cNvSpPr>
            <a:spLocks noGrp="1"/>
          </p:cNvSpPr>
          <p:nvPr>
            <p:ph type="sldNum" sz="quarter" idx="12"/>
          </p:nvPr>
        </p:nvSpPr>
        <p:spPr/>
        <p:txBody>
          <a:bodyPr/>
          <a:lstStyle/>
          <a:p>
            <a:fld id="{D2760FCA-0D97-F54C-857E-E2AB479FB0C6}" type="slidenum">
              <a:rPr lang="en-US" smtClean="0"/>
              <a:t>‹#›</a:t>
            </a:fld>
            <a:endParaRPr lang="en-US"/>
          </a:p>
        </p:txBody>
      </p:sp>
    </p:spTree>
    <p:extLst>
      <p:ext uri="{BB962C8B-B14F-4D97-AF65-F5344CB8AC3E}">
        <p14:creationId xmlns:p14="http://schemas.microsoft.com/office/powerpoint/2010/main" val="274702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14679-6570-BD45-AAB4-FA9D73AE87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5463A0-66E6-704C-A725-4901100631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952E43-9C4B-1540-A4F3-9D400EFB23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017B64-7D84-3349-9863-7B5699A421ED}"/>
              </a:ext>
            </a:extLst>
          </p:cNvPr>
          <p:cNvSpPr>
            <a:spLocks noGrp="1"/>
          </p:cNvSpPr>
          <p:nvPr>
            <p:ph type="dt" sz="half" idx="10"/>
          </p:nvPr>
        </p:nvSpPr>
        <p:spPr/>
        <p:txBody>
          <a:bodyPr/>
          <a:lstStyle/>
          <a:p>
            <a:fld id="{C24ADE28-A1DD-D043-BC25-C4485EA6A93E}" type="datetimeFigureOut">
              <a:rPr lang="en-US" smtClean="0"/>
              <a:t>1/13/19</a:t>
            </a:fld>
            <a:endParaRPr lang="en-US"/>
          </a:p>
        </p:txBody>
      </p:sp>
      <p:sp>
        <p:nvSpPr>
          <p:cNvPr id="6" name="Footer Placeholder 5">
            <a:extLst>
              <a:ext uri="{FF2B5EF4-FFF2-40B4-BE49-F238E27FC236}">
                <a16:creationId xmlns:a16="http://schemas.microsoft.com/office/drawing/2014/main" id="{E8C2444F-373D-2F4C-97F6-334C0B9B17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E05D77-E7E3-D54F-960B-A4358856EA30}"/>
              </a:ext>
            </a:extLst>
          </p:cNvPr>
          <p:cNvSpPr>
            <a:spLocks noGrp="1"/>
          </p:cNvSpPr>
          <p:nvPr>
            <p:ph type="sldNum" sz="quarter" idx="12"/>
          </p:nvPr>
        </p:nvSpPr>
        <p:spPr/>
        <p:txBody>
          <a:bodyPr/>
          <a:lstStyle/>
          <a:p>
            <a:fld id="{D2760FCA-0D97-F54C-857E-E2AB479FB0C6}" type="slidenum">
              <a:rPr lang="en-US" smtClean="0"/>
              <a:t>‹#›</a:t>
            </a:fld>
            <a:endParaRPr lang="en-US"/>
          </a:p>
        </p:txBody>
      </p:sp>
    </p:spTree>
    <p:extLst>
      <p:ext uri="{BB962C8B-B14F-4D97-AF65-F5344CB8AC3E}">
        <p14:creationId xmlns:p14="http://schemas.microsoft.com/office/powerpoint/2010/main" val="629109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C8D756-54C1-794F-A34E-5F97CF01F5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733462-C2C3-174C-AB47-C2085017B4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825AEC-F21C-8645-865E-86332AF8DF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4ADE28-A1DD-D043-BC25-C4485EA6A93E}" type="datetimeFigureOut">
              <a:rPr lang="en-US" smtClean="0"/>
              <a:t>1/13/19</a:t>
            </a:fld>
            <a:endParaRPr lang="en-US"/>
          </a:p>
        </p:txBody>
      </p:sp>
      <p:sp>
        <p:nvSpPr>
          <p:cNvPr id="5" name="Footer Placeholder 4">
            <a:extLst>
              <a:ext uri="{FF2B5EF4-FFF2-40B4-BE49-F238E27FC236}">
                <a16:creationId xmlns:a16="http://schemas.microsoft.com/office/drawing/2014/main" id="{2837EB76-9BF0-CC4A-82ED-D2C37D5CE0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0FC89E-2E42-F443-9319-8283EA3AB2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760FCA-0D97-F54C-857E-E2AB479FB0C6}" type="slidenum">
              <a:rPr lang="en-US" smtClean="0"/>
              <a:t>‹#›</a:t>
            </a:fld>
            <a:endParaRPr lang="en-US"/>
          </a:p>
        </p:txBody>
      </p:sp>
    </p:spTree>
    <p:extLst>
      <p:ext uri="{BB962C8B-B14F-4D97-AF65-F5344CB8AC3E}">
        <p14:creationId xmlns:p14="http://schemas.microsoft.com/office/powerpoint/2010/main" val="2893814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D7263-4291-724F-A943-4765383980AE}"/>
              </a:ext>
            </a:extLst>
          </p:cNvPr>
          <p:cNvSpPr>
            <a:spLocks noGrp="1"/>
          </p:cNvSpPr>
          <p:nvPr>
            <p:ph type="ctrTitle"/>
          </p:nvPr>
        </p:nvSpPr>
        <p:spPr/>
        <p:txBody>
          <a:bodyPr/>
          <a:lstStyle/>
          <a:p>
            <a:r>
              <a:rPr lang="en-US" dirty="0"/>
              <a:t>Operating Systems</a:t>
            </a:r>
          </a:p>
        </p:txBody>
      </p:sp>
      <p:sp>
        <p:nvSpPr>
          <p:cNvPr id="3" name="Subtitle 2">
            <a:extLst>
              <a:ext uri="{FF2B5EF4-FFF2-40B4-BE49-F238E27FC236}">
                <a16:creationId xmlns:a16="http://schemas.microsoft.com/office/drawing/2014/main" id="{988ECB8F-2E1F-6344-911B-AAFFFC53F4F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311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172A3-B4FD-7946-882F-CA58FA990E2E}"/>
              </a:ext>
            </a:extLst>
          </p:cNvPr>
          <p:cNvSpPr>
            <a:spLocks noGrp="1"/>
          </p:cNvSpPr>
          <p:nvPr>
            <p:ph type="title"/>
          </p:nvPr>
        </p:nvSpPr>
        <p:spPr/>
        <p:txBody>
          <a:bodyPr/>
          <a:lstStyle/>
          <a:p>
            <a:r>
              <a:rPr lang="en-US" dirty="0"/>
              <a:t>Storage Device Hierarchy</a:t>
            </a:r>
          </a:p>
        </p:txBody>
      </p:sp>
      <p:pic>
        <p:nvPicPr>
          <p:cNvPr id="4" name="Content Placeholder 3">
            <a:extLst>
              <a:ext uri="{FF2B5EF4-FFF2-40B4-BE49-F238E27FC236}">
                <a16:creationId xmlns:a16="http://schemas.microsoft.com/office/drawing/2014/main" id="{82DE628D-44D7-A548-A6AA-BE89201E4F65}"/>
              </a:ext>
            </a:extLst>
          </p:cNvPr>
          <p:cNvPicPr>
            <a:picLocks noGrp="1" noChangeAspect="1"/>
          </p:cNvPicPr>
          <p:nvPr>
            <p:ph idx="1"/>
          </p:nvPr>
        </p:nvPicPr>
        <p:blipFill>
          <a:blip r:embed="rId2"/>
          <a:stretch>
            <a:fillRect/>
          </a:stretch>
        </p:blipFill>
        <p:spPr>
          <a:xfrm>
            <a:off x="3259497" y="1825625"/>
            <a:ext cx="5673006" cy="4351338"/>
          </a:xfrm>
          <a:prstGeom prst="rect">
            <a:avLst/>
          </a:prstGeom>
        </p:spPr>
      </p:pic>
    </p:spTree>
    <p:extLst>
      <p:ext uri="{BB962C8B-B14F-4D97-AF65-F5344CB8AC3E}">
        <p14:creationId xmlns:p14="http://schemas.microsoft.com/office/powerpoint/2010/main" val="506050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DE581-9B1D-044C-9396-85C7C1F25ED4}"/>
              </a:ext>
            </a:extLst>
          </p:cNvPr>
          <p:cNvSpPr>
            <a:spLocks noGrp="1"/>
          </p:cNvSpPr>
          <p:nvPr>
            <p:ph type="title"/>
          </p:nvPr>
        </p:nvSpPr>
        <p:spPr/>
        <p:txBody>
          <a:bodyPr/>
          <a:lstStyle/>
          <a:p>
            <a:r>
              <a:rPr lang="en-US" dirty="0"/>
              <a:t>Solid State Disks</a:t>
            </a:r>
          </a:p>
        </p:txBody>
      </p:sp>
      <p:sp>
        <p:nvSpPr>
          <p:cNvPr id="3" name="Content Placeholder 2">
            <a:extLst>
              <a:ext uri="{FF2B5EF4-FFF2-40B4-BE49-F238E27FC236}">
                <a16:creationId xmlns:a16="http://schemas.microsoft.com/office/drawing/2014/main" id="{AD7311CC-AD90-D448-BA0F-50F589A9CB4E}"/>
              </a:ext>
            </a:extLst>
          </p:cNvPr>
          <p:cNvSpPr>
            <a:spLocks noGrp="1"/>
          </p:cNvSpPr>
          <p:nvPr>
            <p:ph idx="1"/>
          </p:nvPr>
        </p:nvSpPr>
        <p:spPr/>
        <p:txBody>
          <a:bodyPr>
            <a:normAutofit fontScale="85000" lnSpcReduction="20000"/>
          </a:bodyPr>
          <a:lstStyle/>
          <a:p>
            <a:r>
              <a:rPr lang="en-US" dirty="0"/>
              <a:t>One type of solid-state disk stores data in a large DRAM array during normal operation but also contains a hidden magnetic hard disk and a battery for backup power.</a:t>
            </a:r>
          </a:p>
          <a:p>
            <a:r>
              <a:rPr lang="en-US" dirty="0"/>
              <a:t>If external power is interrupted, this solid-state disk’s controller copies the data from RAM to the magnetic disk.</a:t>
            </a:r>
          </a:p>
          <a:p>
            <a:r>
              <a:rPr lang="en-US" dirty="0"/>
              <a:t>When external power is restored, the controller copies the data back into RAM.</a:t>
            </a:r>
          </a:p>
          <a:p>
            <a:r>
              <a:rPr lang="en-US" dirty="0"/>
              <a:t>Another form of solid-state disk is </a:t>
            </a:r>
            <a:r>
              <a:rPr lang="en-US" b="1" dirty="0"/>
              <a:t>flash memory</a:t>
            </a:r>
            <a:r>
              <a:rPr lang="en-US" dirty="0"/>
              <a:t>, which is popular in cameras and personal digital assistants (PDAs), in robots, and increasingly for storage on general-purpose computers.</a:t>
            </a:r>
          </a:p>
          <a:p>
            <a:r>
              <a:rPr lang="en-US" dirty="0"/>
              <a:t>Flash memory is slower than DRAM but needs no power to retain its contents</a:t>
            </a:r>
          </a:p>
          <a:p>
            <a:r>
              <a:rPr lang="en-US" dirty="0"/>
              <a:t>Another form of nonvolatile storage is NVRAM, which is DRAM with battery backup power. This memory can be as fast as DRAM and (as long as the battery lasts) is nonvolatile.</a:t>
            </a:r>
          </a:p>
        </p:txBody>
      </p:sp>
    </p:spTree>
    <p:extLst>
      <p:ext uri="{BB962C8B-B14F-4D97-AF65-F5344CB8AC3E}">
        <p14:creationId xmlns:p14="http://schemas.microsoft.com/office/powerpoint/2010/main" val="664776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A1686-1D38-D745-AF79-AE153F667935}"/>
              </a:ext>
            </a:extLst>
          </p:cNvPr>
          <p:cNvSpPr>
            <a:spLocks noGrp="1"/>
          </p:cNvSpPr>
          <p:nvPr>
            <p:ph type="title"/>
          </p:nvPr>
        </p:nvSpPr>
        <p:spPr/>
        <p:txBody>
          <a:bodyPr/>
          <a:lstStyle/>
          <a:p>
            <a:r>
              <a:rPr lang="en-US" dirty="0"/>
              <a:t>I/O Structure</a:t>
            </a:r>
          </a:p>
        </p:txBody>
      </p:sp>
      <p:sp>
        <p:nvSpPr>
          <p:cNvPr id="3" name="Content Placeholder 2">
            <a:extLst>
              <a:ext uri="{FF2B5EF4-FFF2-40B4-BE49-F238E27FC236}">
                <a16:creationId xmlns:a16="http://schemas.microsoft.com/office/drawing/2014/main" id="{22B56A42-5980-754F-847E-23A7FB3892C8}"/>
              </a:ext>
            </a:extLst>
          </p:cNvPr>
          <p:cNvSpPr>
            <a:spLocks noGrp="1"/>
          </p:cNvSpPr>
          <p:nvPr>
            <p:ph idx="1"/>
          </p:nvPr>
        </p:nvSpPr>
        <p:spPr/>
        <p:txBody>
          <a:bodyPr>
            <a:normAutofit lnSpcReduction="10000"/>
          </a:bodyPr>
          <a:lstStyle/>
          <a:p>
            <a:r>
              <a:rPr lang="en-US" dirty="0"/>
              <a:t>A general-purpose computer system consists of CPUs and </a:t>
            </a:r>
            <a:r>
              <a:rPr lang="en-US" b="1" dirty="0"/>
              <a:t>multiple device controllers </a:t>
            </a:r>
            <a:r>
              <a:rPr lang="en-US" dirty="0"/>
              <a:t>that are connected through a </a:t>
            </a:r>
            <a:r>
              <a:rPr lang="en-US" b="1" dirty="0"/>
              <a:t>common bus</a:t>
            </a:r>
            <a:r>
              <a:rPr lang="en-US" dirty="0"/>
              <a:t>.</a:t>
            </a:r>
          </a:p>
          <a:p>
            <a:r>
              <a:rPr lang="en-US" dirty="0"/>
              <a:t>Each device controller is in charge of a specific type of device (Or multiple Devices can be connected to one device controller SCSI)</a:t>
            </a:r>
          </a:p>
          <a:p>
            <a:r>
              <a:rPr lang="en-US" dirty="0"/>
              <a:t>A device controller maintains some local buffer storage and a set of special-purpose registers. </a:t>
            </a:r>
          </a:p>
          <a:p>
            <a:r>
              <a:rPr lang="en-US" dirty="0"/>
              <a:t>Typically, operating systems have a device driver for each device controller.</a:t>
            </a:r>
          </a:p>
          <a:p>
            <a:r>
              <a:rPr lang="en-US" dirty="0"/>
              <a:t>This device driver understands the device controller and provides a uniform interface to the device</a:t>
            </a:r>
          </a:p>
          <a:p>
            <a:endParaRPr lang="en-US" dirty="0"/>
          </a:p>
          <a:p>
            <a:endParaRPr lang="en-US" dirty="0"/>
          </a:p>
        </p:txBody>
      </p:sp>
    </p:spTree>
    <p:extLst>
      <p:ext uri="{BB962C8B-B14F-4D97-AF65-F5344CB8AC3E}">
        <p14:creationId xmlns:p14="http://schemas.microsoft.com/office/powerpoint/2010/main" val="2667605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32963-2E4B-9248-9659-2ABE008AB4EB}"/>
              </a:ext>
            </a:extLst>
          </p:cNvPr>
          <p:cNvSpPr>
            <a:spLocks noGrp="1"/>
          </p:cNvSpPr>
          <p:nvPr>
            <p:ph type="title"/>
          </p:nvPr>
        </p:nvSpPr>
        <p:spPr/>
        <p:txBody>
          <a:bodyPr/>
          <a:lstStyle/>
          <a:p>
            <a:r>
              <a:rPr lang="en-US" dirty="0"/>
              <a:t>I/O Structure</a:t>
            </a:r>
          </a:p>
        </p:txBody>
      </p:sp>
      <p:sp>
        <p:nvSpPr>
          <p:cNvPr id="3" name="Content Placeholder 2">
            <a:extLst>
              <a:ext uri="{FF2B5EF4-FFF2-40B4-BE49-F238E27FC236}">
                <a16:creationId xmlns:a16="http://schemas.microsoft.com/office/drawing/2014/main" id="{CF1DABDA-085F-2648-AB2A-64B565679607}"/>
              </a:ext>
            </a:extLst>
          </p:cNvPr>
          <p:cNvSpPr>
            <a:spLocks noGrp="1"/>
          </p:cNvSpPr>
          <p:nvPr>
            <p:ph idx="1"/>
          </p:nvPr>
        </p:nvSpPr>
        <p:spPr/>
        <p:txBody>
          <a:bodyPr>
            <a:normAutofit fontScale="62500" lnSpcReduction="20000"/>
          </a:bodyPr>
          <a:lstStyle/>
          <a:p>
            <a:r>
              <a:rPr lang="en-US" dirty="0"/>
              <a:t>To start an I/O operation, the device driver loads the appropriate registers within the device controller.</a:t>
            </a:r>
          </a:p>
          <a:p>
            <a:r>
              <a:rPr lang="en-US" dirty="0"/>
              <a:t>The device controller, in turn, examines the contents of these registers to determine what action to take</a:t>
            </a:r>
          </a:p>
          <a:p>
            <a:r>
              <a:rPr lang="en-US" dirty="0"/>
              <a:t>The controller starts the transfer of data from the device to its local buffer.</a:t>
            </a:r>
          </a:p>
          <a:p>
            <a:r>
              <a:rPr lang="en-US" dirty="0"/>
              <a:t>Once the transfer of data is complete, the device controller informs the device driver via an interrupt that it has finished its operation.</a:t>
            </a:r>
          </a:p>
          <a:p>
            <a:r>
              <a:rPr lang="en-US" dirty="0"/>
              <a:t>The device driver then returns control to the operating system, possibly returning the data or a pointer to the data .</a:t>
            </a:r>
          </a:p>
          <a:p>
            <a:r>
              <a:rPr lang="en-US" dirty="0"/>
              <a:t>Interrupt-driven I/O is fine for moving small amounts of data but can produce high overhead when used for bulk data movement.</a:t>
            </a:r>
          </a:p>
          <a:p>
            <a:r>
              <a:rPr lang="en-US" dirty="0"/>
              <a:t>For bulk transfer </a:t>
            </a:r>
            <a:r>
              <a:rPr lang="en-US" b="1" dirty="0"/>
              <a:t>direct memory access (DMA) </a:t>
            </a:r>
            <a:r>
              <a:rPr lang="en-US" dirty="0"/>
              <a:t>is used.</a:t>
            </a:r>
          </a:p>
          <a:p>
            <a:r>
              <a:rPr lang="en-US" dirty="0"/>
              <a:t>After setting up buffers, pointers, and counters for the I/O device, the device controller transfers an entire block of data directly to or from its own buffer storage to memory, with no intervention by the CPU.</a:t>
            </a:r>
          </a:p>
          <a:p>
            <a:r>
              <a:rPr lang="en-US" dirty="0"/>
              <a:t>Some high-end systems use </a:t>
            </a:r>
            <a:r>
              <a:rPr lang="en-US" b="1" dirty="0"/>
              <a:t>switch</a:t>
            </a:r>
            <a:r>
              <a:rPr lang="en-US" dirty="0"/>
              <a:t> rather than bus architecture</a:t>
            </a:r>
          </a:p>
          <a:p>
            <a:r>
              <a:rPr lang="en-US" dirty="0"/>
              <a:t>Multiple components can talk to other components concurrently, rather than competing for cycles on a shared bus. </a:t>
            </a:r>
          </a:p>
          <a:p>
            <a:endParaRPr lang="en-US" dirty="0"/>
          </a:p>
        </p:txBody>
      </p:sp>
    </p:spTree>
    <p:extLst>
      <p:ext uri="{BB962C8B-B14F-4D97-AF65-F5344CB8AC3E}">
        <p14:creationId xmlns:p14="http://schemas.microsoft.com/office/powerpoint/2010/main" val="3479745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CC41-286B-E54E-ADD2-589798FC4B68}"/>
              </a:ext>
            </a:extLst>
          </p:cNvPr>
          <p:cNvSpPr>
            <a:spLocks noGrp="1"/>
          </p:cNvSpPr>
          <p:nvPr>
            <p:ph type="title"/>
          </p:nvPr>
        </p:nvSpPr>
        <p:spPr/>
        <p:txBody>
          <a:bodyPr/>
          <a:lstStyle/>
          <a:p>
            <a:r>
              <a:rPr lang="en-US" dirty="0"/>
              <a:t>Direct Memory Access</a:t>
            </a:r>
          </a:p>
        </p:txBody>
      </p:sp>
      <p:pic>
        <p:nvPicPr>
          <p:cNvPr id="4" name="Content Placeholder 3">
            <a:extLst>
              <a:ext uri="{FF2B5EF4-FFF2-40B4-BE49-F238E27FC236}">
                <a16:creationId xmlns:a16="http://schemas.microsoft.com/office/drawing/2014/main" id="{90EAFF19-CDCD-CE47-880E-D257CAFA02FC}"/>
              </a:ext>
            </a:extLst>
          </p:cNvPr>
          <p:cNvPicPr>
            <a:picLocks noGrp="1" noChangeAspect="1"/>
          </p:cNvPicPr>
          <p:nvPr>
            <p:ph idx="1"/>
          </p:nvPr>
        </p:nvPicPr>
        <p:blipFill>
          <a:blip r:embed="rId2"/>
          <a:stretch>
            <a:fillRect/>
          </a:stretch>
        </p:blipFill>
        <p:spPr>
          <a:xfrm>
            <a:off x="3175374" y="1825625"/>
            <a:ext cx="5841251" cy="4351338"/>
          </a:xfrm>
          <a:prstGeom prst="rect">
            <a:avLst/>
          </a:prstGeom>
        </p:spPr>
      </p:pic>
    </p:spTree>
    <p:extLst>
      <p:ext uri="{BB962C8B-B14F-4D97-AF65-F5344CB8AC3E}">
        <p14:creationId xmlns:p14="http://schemas.microsoft.com/office/powerpoint/2010/main" val="4184047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00004-1302-894B-ADFB-36CB5C7A14EE}"/>
              </a:ext>
            </a:extLst>
          </p:cNvPr>
          <p:cNvSpPr>
            <a:spLocks noGrp="1"/>
          </p:cNvSpPr>
          <p:nvPr>
            <p:ph type="title"/>
          </p:nvPr>
        </p:nvSpPr>
        <p:spPr/>
        <p:txBody>
          <a:bodyPr/>
          <a:lstStyle/>
          <a:p>
            <a:r>
              <a:rPr lang="en-US" dirty="0"/>
              <a:t>Multi Processor Systems</a:t>
            </a:r>
          </a:p>
        </p:txBody>
      </p:sp>
      <p:sp>
        <p:nvSpPr>
          <p:cNvPr id="3" name="Content Placeholder 2">
            <a:extLst>
              <a:ext uri="{FF2B5EF4-FFF2-40B4-BE49-F238E27FC236}">
                <a16:creationId xmlns:a16="http://schemas.microsoft.com/office/drawing/2014/main" id="{C5AA2AB2-E4F8-9842-846A-C0E2FE1E1CF6}"/>
              </a:ext>
            </a:extLst>
          </p:cNvPr>
          <p:cNvSpPr>
            <a:spLocks noGrp="1"/>
          </p:cNvSpPr>
          <p:nvPr>
            <p:ph idx="1"/>
          </p:nvPr>
        </p:nvSpPr>
        <p:spPr/>
        <p:txBody>
          <a:bodyPr>
            <a:normAutofit fontScale="92500" lnSpcReduction="10000"/>
          </a:bodyPr>
          <a:lstStyle/>
          <a:p>
            <a:r>
              <a:rPr lang="en-US" dirty="0"/>
              <a:t>Have two or more processors in close communication, sharing the computer bus and sometimes the clock, memory, and peripheral devices.</a:t>
            </a:r>
          </a:p>
          <a:p>
            <a:r>
              <a:rPr lang="en-US" b="1" dirty="0"/>
              <a:t>Increased throughput : </a:t>
            </a:r>
            <a:r>
              <a:rPr lang="en-US" dirty="0"/>
              <a:t>The speed-up ratio with N processors is not N, however; rather, it is less than N. overhead is incurred in keeping all the parts working correctly, plus contention for shared resources.</a:t>
            </a:r>
          </a:p>
          <a:p>
            <a:r>
              <a:rPr lang="en-US" b="1" dirty="0"/>
              <a:t>Economy of scale</a:t>
            </a:r>
            <a:r>
              <a:rPr lang="en-US" dirty="0"/>
              <a:t>: Multiprocessor systems can cost less than equivalent multiple single-processor systems, because they can share peripherals, mass storage, and power supplies.</a:t>
            </a:r>
          </a:p>
          <a:p>
            <a:r>
              <a:rPr lang="en-US" b="1" dirty="0"/>
              <a:t>Increased reliability</a:t>
            </a:r>
            <a:r>
              <a:rPr lang="en-US" dirty="0"/>
              <a:t>: Failure of one processor will not halt the system, only slow it down. There is </a:t>
            </a:r>
            <a:r>
              <a:rPr lang="en-US" b="1" dirty="0"/>
              <a:t>graceful degradation, </a:t>
            </a:r>
            <a:r>
              <a:rPr lang="en-US" dirty="0"/>
              <a:t>Some systems go beyond graceful degradation and are called </a:t>
            </a:r>
            <a:r>
              <a:rPr lang="en-US" b="1" dirty="0"/>
              <a:t>fault tolerant</a:t>
            </a:r>
            <a:r>
              <a:rPr lang="en-US" dirty="0"/>
              <a:t>. Fault Tolerant allow the failure to be detected, diagnosed, and, if possible, corrected. </a:t>
            </a:r>
          </a:p>
          <a:p>
            <a:endParaRPr lang="en-US" b="1" dirty="0"/>
          </a:p>
        </p:txBody>
      </p:sp>
    </p:spTree>
    <p:extLst>
      <p:ext uri="{BB962C8B-B14F-4D97-AF65-F5344CB8AC3E}">
        <p14:creationId xmlns:p14="http://schemas.microsoft.com/office/powerpoint/2010/main" val="3874799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235BB-9A2F-AB4B-8621-90420F2C7DC9}"/>
              </a:ext>
            </a:extLst>
          </p:cNvPr>
          <p:cNvSpPr>
            <a:spLocks noGrp="1"/>
          </p:cNvSpPr>
          <p:nvPr>
            <p:ph type="title"/>
          </p:nvPr>
        </p:nvSpPr>
        <p:spPr/>
        <p:txBody>
          <a:bodyPr/>
          <a:lstStyle/>
          <a:p>
            <a:r>
              <a:rPr lang="en-US" dirty="0"/>
              <a:t>Symmetric and Asymmetric Multiprocessor Systems</a:t>
            </a:r>
          </a:p>
        </p:txBody>
      </p:sp>
      <p:sp>
        <p:nvSpPr>
          <p:cNvPr id="3" name="Content Placeholder 2">
            <a:extLst>
              <a:ext uri="{FF2B5EF4-FFF2-40B4-BE49-F238E27FC236}">
                <a16:creationId xmlns:a16="http://schemas.microsoft.com/office/drawing/2014/main" id="{DFD32D08-0029-304C-8650-EADAAC1A37F7}"/>
              </a:ext>
            </a:extLst>
          </p:cNvPr>
          <p:cNvSpPr>
            <a:spLocks noGrp="1"/>
          </p:cNvSpPr>
          <p:nvPr>
            <p:ph idx="1"/>
          </p:nvPr>
        </p:nvSpPr>
        <p:spPr/>
        <p:txBody>
          <a:bodyPr/>
          <a:lstStyle/>
          <a:p>
            <a:r>
              <a:rPr lang="en-US" b="1" dirty="0"/>
              <a:t>Asymmetric multiprocessing</a:t>
            </a:r>
            <a:r>
              <a:rPr lang="en-US" dirty="0"/>
              <a:t>: A </a:t>
            </a:r>
            <a:r>
              <a:rPr lang="en-US" b="1" dirty="0"/>
              <a:t>boss</a:t>
            </a:r>
            <a:r>
              <a:rPr lang="en-US" dirty="0"/>
              <a:t> processor controls the system; the other processors either look to the boss for instruction or have predefined tasks.</a:t>
            </a:r>
          </a:p>
          <a:p>
            <a:r>
              <a:rPr lang="en-US" b="1" dirty="0"/>
              <a:t>Symmetric Multiprocessing</a:t>
            </a:r>
            <a:r>
              <a:rPr lang="en-US" dirty="0"/>
              <a:t>: Each processor performs all tasks within the operating system. SMP means that all processors are peers; no boss–worker relationship exists</a:t>
            </a:r>
          </a:p>
          <a:p>
            <a:endParaRPr lang="en-US" dirty="0"/>
          </a:p>
        </p:txBody>
      </p:sp>
      <p:pic>
        <p:nvPicPr>
          <p:cNvPr id="4" name="Picture 3">
            <a:extLst>
              <a:ext uri="{FF2B5EF4-FFF2-40B4-BE49-F238E27FC236}">
                <a16:creationId xmlns:a16="http://schemas.microsoft.com/office/drawing/2014/main" id="{6D8FE738-56B9-8846-A21D-6A0C10048D10}"/>
              </a:ext>
            </a:extLst>
          </p:cNvPr>
          <p:cNvPicPr>
            <a:picLocks noChangeAspect="1"/>
          </p:cNvPicPr>
          <p:nvPr/>
        </p:nvPicPr>
        <p:blipFill>
          <a:blip r:embed="rId2"/>
          <a:stretch>
            <a:fillRect/>
          </a:stretch>
        </p:blipFill>
        <p:spPr>
          <a:xfrm>
            <a:off x="6096000" y="4001294"/>
            <a:ext cx="5094288" cy="2532131"/>
          </a:xfrm>
          <a:prstGeom prst="rect">
            <a:avLst/>
          </a:prstGeom>
        </p:spPr>
      </p:pic>
    </p:spTree>
    <p:extLst>
      <p:ext uri="{BB962C8B-B14F-4D97-AF65-F5344CB8AC3E}">
        <p14:creationId xmlns:p14="http://schemas.microsoft.com/office/powerpoint/2010/main" val="90633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A5195-3353-4A40-AE2E-AC87D74EAE49}"/>
              </a:ext>
            </a:extLst>
          </p:cNvPr>
          <p:cNvSpPr>
            <a:spLocks noGrp="1"/>
          </p:cNvSpPr>
          <p:nvPr>
            <p:ph type="title"/>
          </p:nvPr>
        </p:nvSpPr>
        <p:spPr/>
        <p:txBody>
          <a:bodyPr/>
          <a:lstStyle/>
          <a:p>
            <a:r>
              <a:rPr lang="en-US" dirty="0"/>
              <a:t>Multiprocessing</a:t>
            </a:r>
          </a:p>
        </p:txBody>
      </p:sp>
      <p:sp>
        <p:nvSpPr>
          <p:cNvPr id="3" name="Content Placeholder 2">
            <a:extLst>
              <a:ext uri="{FF2B5EF4-FFF2-40B4-BE49-F238E27FC236}">
                <a16:creationId xmlns:a16="http://schemas.microsoft.com/office/drawing/2014/main" id="{133ECA0C-A855-6C4D-9B37-FA66F250C7B7}"/>
              </a:ext>
            </a:extLst>
          </p:cNvPr>
          <p:cNvSpPr>
            <a:spLocks noGrp="1"/>
          </p:cNvSpPr>
          <p:nvPr>
            <p:ph idx="1"/>
          </p:nvPr>
        </p:nvSpPr>
        <p:spPr/>
        <p:txBody>
          <a:bodyPr>
            <a:normAutofit fontScale="92500" lnSpcReduction="10000"/>
          </a:bodyPr>
          <a:lstStyle/>
          <a:p>
            <a:r>
              <a:rPr lang="en-US" dirty="0"/>
              <a:t>Multiprocessing can cause a system to change its memory access model from </a:t>
            </a:r>
            <a:r>
              <a:rPr lang="en-US" b="1" dirty="0"/>
              <a:t>uniform memory access </a:t>
            </a:r>
            <a:r>
              <a:rPr lang="en-US" dirty="0"/>
              <a:t>(UMA) to </a:t>
            </a:r>
            <a:r>
              <a:rPr lang="en-US" b="1" dirty="0"/>
              <a:t>non-uniform memory access</a:t>
            </a:r>
            <a:r>
              <a:rPr lang="en-US" dirty="0"/>
              <a:t> (NUMA).</a:t>
            </a:r>
          </a:p>
          <a:p>
            <a:r>
              <a:rPr lang="en-US" dirty="0"/>
              <a:t>Multiple computing cores on a single chip. Such multiprocessor systems are termed multicore.</a:t>
            </a:r>
          </a:p>
          <a:p>
            <a:r>
              <a:rPr lang="en-US" dirty="0"/>
              <a:t>Multiple cores uses significantly less power than multiple single-core chips.</a:t>
            </a:r>
          </a:p>
          <a:p>
            <a:r>
              <a:rPr lang="en-US" b="1" dirty="0"/>
              <a:t>Blade servers </a:t>
            </a:r>
            <a:r>
              <a:rPr lang="en-US" dirty="0"/>
              <a:t>are a relatively recent development in which multiple processor boards, I/O boards, and networking boards are placed in the same chassis.</a:t>
            </a:r>
          </a:p>
          <a:p>
            <a:r>
              <a:rPr lang="en-US" dirty="0"/>
              <a:t>Each blade-processor board boots independently and runs its own operating system.</a:t>
            </a:r>
          </a:p>
        </p:txBody>
      </p:sp>
    </p:spTree>
    <p:extLst>
      <p:ext uri="{BB962C8B-B14F-4D97-AF65-F5344CB8AC3E}">
        <p14:creationId xmlns:p14="http://schemas.microsoft.com/office/powerpoint/2010/main" val="1864873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159C6-4A34-804B-BD93-7992DA6D68AA}"/>
              </a:ext>
            </a:extLst>
          </p:cNvPr>
          <p:cNvSpPr>
            <a:spLocks noGrp="1"/>
          </p:cNvSpPr>
          <p:nvPr>
            <p:ph type="title"/>
          </p:nvPr>
        </p:nvSpPr>
        <p:spPr/>
        <p:txBody>
          <a:bodyPr/>
          <a:lstStyle/>
          <a:p>
            <a:r>
              <a:rPr lang="en-US" dirty="0"/>
              <a:t>Clustered Systems</a:t>
            </a:r>
          </a:p>
        </p:txBody>
      </p:sp>
      <p:sp>
        <p:nvSpPr>
          <p:cNvPr id="3" name="Content Placeholder 2">
            <a:extLst>
              <a:ext uri="{FF2B5EF4-FFF2-40B4-BE49-F238E27FC236}">
                <a16:creationId xmlns:a16="http://schemas.microsoft.com/office/drawing/2014/main" id="{3BACFB48-3567-7F4D-ADA3-28122D5E034D}"/>
              </a:ext>
            </a:extLst>
          </p:cNvPr>
          <p:cNvSpPr>
            <a:spLocks noGrp="1"/>
          </p:cNvSpPr>
          <p:nvPr>
            <p:ph idx="1"/>
          </p:nvPr>
        </p:nvSpPr>
        <p:spPr/>
        <p:txBody>
          <a:bodyPr>
            <a:normAutofit fontScale="70000" lnSpcReduction="20000"/>
          </a:bodyPr>
          <a:lstStyle/>
          <a:p>
            <a:r>
              <a:rPr lang="en-US" dirty="0"/>
              <a:t>Clustered system, which gathers together multiple CPUs.</a:t>
            </a:r>
          </a:p>
          <a:p>
            <a:r>
              <a:rPr lang="en-US" dirty="0"/>
              <a:t>They are composed of two or more individual systems—or nodes—joined together. Such systems are considered </a:t>
            </a:r>
            <a:r>
              <a:rPr lang="en-US" b="1" dirty="0"/>
              <a:t>loosely coupled.</a:t>
            </a:r>
          </a:p>
          <a:p>
            <a:r>
              <a:rPr lang="en-US" dirty="0"/>
              <a:t>Clustering is usually used to provide </a:t>
            </a:r>
            <a:r>
              <a:rPr lang="en-US" b="1" dirty="0"/>
              <a:t>high-availability service</a:t>
            </a:r>
            <a:r>
              <a:rPr lang="en-US" dirty="0"/>
              <a:t>—that is, service will continue even if one or more systems in the cluster fail.</a:t>
            </a:r>
          </a:p>
          <a:p>
            <a:r>
              <a:rPr lang="en-US" dirty="0"/>
              <a:t>Each node can monitor one or more of the others</a:t>
            </a:r>
          </a:p>
          <a:p>
            <a:r>
              <a:rPr lang="en-US" dirty="0"/>
              <a:t>Clustering can be structured </a:t>
            </a:r>
            <a:r>
              <a:rPr lang="en-US" b="1" dirty="0"/>
              <a:t>asymmetrically</a:t>
            </a:r>
            <a:r>
              <a:rPr lang="en-US" dirty="0"/>
              <a:t> or </a:t>
            </a:r>
            <a:r>
              <a:rPr lang="en-US" b="1" dirty="0"/>
              <a:t>symmetrically</a:t>
            </a:r>
            <a:r>
              <a:rPr lang="en-US" dirty="0"/>
              <a:t>. In asymmetric clustering, one machine is in </a:t>
            </a:r>
            <a:r>
              <a:rPr lang="en-US" b="1" dirty="0"/>
              <a:t>hot-standby</a:t>
            </a:r>
            <a:r>
              <a:rPr lang="en-US" dirty="0"/>
              <a:t> mode while the other is running the applications.</a:t>
            </a:r>
          </a:p>
          <a:p>
            <a:r>
              <a:rPr lang="en-US" dirty="0"/>
              <a:t>In symmetric clustering, two or more hosts are running applications and are </a:t>
            </a:r>
            <a:r>
              <a:rPr lang="en-US" b="1" dirty="0"/>
              <a:t>monitoring</a:t>
            </a:r>
            <a:r>
              <a:rPr lang="en-US" dirty="0"/>
              <a:t> each other.</a:t>
            </a:r>
          </a:p>
          <a:p>
            <a:r>
              <a:rPr lang="en-US" dirty="0"/>
              <a:t>The application must have been written specifically to take advantage of the cluster, however. This involves a technique known as </a:t>
            </a:r>
            <a:r>
              <a:rPr lang="en-US" b="1" dirty="0"/>
              <a:t>parallelization.</a:t>
            </a:r>
          </a:p>
          <a:p>
            <a:r>
              <a:rPr lang="en-US" dirty="0"/>
              <a:t>To provide this shared access, the system must also supply access control and locking to ensure that no conflicting operations occur. This function, commonly known as a </a:t>
            </a:r>
            <a:r>
              <a:rPr lang="en-US" b="1" dirty="0"/>
              <a:t>distributed lock manager (DLM).</a:t>
            </a:r>
          </a:p>
        </p:txBody>
      </p:sp>
    </p:spTree>
    <p:extLst>
      <p:ext uri="{BB962C8B-B14F-4D97-AF65-F5344CB8AC3E}">
        <p14:creationId xmlns:p14="http://schemas.microsoft.com/office/powerpoint/2010/main" val="1003609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7EA69-F793-6340-9ED2-E8870333B343}"/>
              </a:ext>
            </a:extLst>
          </p:cNvPr>
          <p:cNvSpPr>
            <a:spLocks noGrp="1"/>
          </p:cNvSpPr>
          <p:nvPr>
            <p:ph type="title"/>
          </p:nvPr>
        </p:nvSpPr>
        <p:spPr/>
        <p:txBody>
          <a:bodyPr/>
          <a:lstStyle/>
          <a:p>
            <a:r>
              <a:rPr lang="en-US" dirty="0"/>
              <a:t>Clustered Systems</a:t>
            </a:r>
          </a:p>
        </p:txBody>
      </p:sp>
      <p:pic>
        <p:nvPicPr>
          <p:cNvPr id="4" name="Content Placeholder 3">
            <a:extLst>
              <a:ext uri="{FF2B5EF4-FFF2-40B4-BE49-F238E27FC236}">
                <a16:creationId xmlns:a16="http://schemas.microsoft.com/office/drawing/2014/main" id="{8A32F3D1-E696-674D-A284-040EEDB75609}"/>
              </a:ext>
            </a:extLst>
          </p:cNvPr>
          <p:cNvPicPr>
            <a:picLocks noGrp="1" noChangeAspect="1"/>
          </p:cNvPicPr>
          <p:nvPr>
            <p:ph idx="1"/>
          </p:nvPr>
        </p:nvPicPr>
        <p:blipFill>
          <a:blip r:embed="rId2"/>
          <a:stretch>
            <a:fillRect/>
          </a:stretch>
        </p:blipFill>
        <p:spPr>
          <a:xfrm>
            <a:off x="2470150" y="2064544"/>
            <a:ext cx="7251700" cy="3873500"/>
          </a:xfrm>
          <a:prstGeom prst="rect">
            <a:avLst/>
          </a:prstGeom>
        </p:spPr>
      </p:pic>
    </p:spTree>
    <p:extLst>
      <p:ext uri="{BB962C8B-B14F-4D97-AF65-F5344CB8AC3E}">
        <p14:creationId xmlns:p14="http://schemas.microsoft.com/office/powerpoint/2010/main" val="63728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87D12-A784-984B-A4C9-522779309E27}"/>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E68CAE4E-9875-3F41-BBBD-B238BE354F96}"/>
              </a:ext>
            </a:extLst>
          </p:cNvPr>
          <p:cNvSpPr>
            <a:spLocks noGrp="1"/>
          </p:cNvSpPr>
          <p:nvPr>
            <p:ph idx="1"/>
          </p:nvPr>
        </p:nvSpPr>
        <p:spPr/>
        <p:txBody>
          <a:bodyPr>
            <a:normAutofit fontScale="55000" lnSpcReduction="20000"/>
          </a:bodyPr>
          <a:lstStyle/>
          <a:p>
            <a:r>
              <a:rPr lang="en-US" b="1" dirty="0"/>
              <a:t>Week 1: </a:t>
            </a:r>
            <a:r>
              <a:rPr lang="en-US" dirty="0"/>
              <a:t>Introduction to Operating systems, History, Concepts</a:t>
            </a:r>
          </a:p>
          <a:p>
            <a:r>
              <a:rPr lang="en-US" b="1" dirty="0"/>
              <a:t>Week 2: </a:t>
            </a:r>
            <a:r>
              <a:rPr lang="en-US" dirty="0"/>
              <a:t>Processes Threads</a:t>
            </a:r>
          </a:p>
          <a:p>
            <a:r>
              <a:rPr lang="en-US" b="1" dirty="0"/>
              <a:t>Week 3:</a:t>
            </a:r>
            <a:r>
              <a:rPr lang="en-US" dirty="0"/>
              <a:t> Processes, Threads Continued</a:t>
            </a:r>
          </a:p>
          <a:p>
            <a:r>
              <a:rPr lang="en-US" b="1" dirty="0"/>
              <a:t>Week 4:  </a:t>
            </a:r>
            <a:r>
              <a:rPr lang="en-US" dirty="0"/>
              <a:t>Concurrent threads, Parallel Programming</a:t>
            </a:r>
          </a:p>
          <a:p>
            <a:r>
              <a:rPr lang="en-US" b="1" dirty="0"/>
              <a:t>Week 5: </a:t>
            </a:r>
            <a:r>
              <a:rPr lang="en-US" dirty="0"/>
              <a:t>Locks and condition, Semaphores</a:t>
            </a:r>
          </a:p>
          <a:p>
            <a:r>
              <a:rPr lang="en-US" b="1" dirty="0"/>
              <a:t>Week 6:</a:t>
            </a:r>
            <a:r>
              <a:rPr lang="en-US" dirty="0"/>
              <a:t> Deadlocks</a:t>
            </a:r>
          </a:p>
          <a:p>
            <a:r>
              <a:rPr lang="en-US" b="1" dirty="0"/>
              <a:t>Week 7: </a:t>
            </a:r>
            <a:r>
              <a:rPr lang="en-US" dirty="0"/>
              <a:t>Scheduling, Linking, Dynamic Linking</a:t>
            </a:r>
          </a:p>
          <a:p>
            <a:r>
              <a:rPr lang="en-US" b="1" dirty="0"/>
              <a:t>Week 8: </a:t>
            </a:r>
            <a:r>
              <a:rPr lang="en-US" dirty="0"/>
              <a:t>Virtual Memory</a:t>
            </a:r>
          </a:p>
          <a:p>
            <a:r>
              <a:rPr lang="en-US" b="1" dirty="0"/>
              <a:t>Week 9: </a:t>
            </a:r>
            <a:r>
              <a:rPr lang="en-US" dirty="0"/>
              <a:t>Dynamic Storage Management</a:t>
            </a:r>
          </a:p>
          <a:p>
            <a:r>
              <a:rPr lang="en-US" b="1" dirty="0"/>
              <a:t>Week 10: </a:t>
            </a:r>
            <a:r>
              <a:rPr lang="en-US" dirty="0"/>
              <a:t>Files systems</a:t>
            </a:r>
          </a:p>
          <a:p>
            <a:r>
              <a:rPr lang="en-US" b="1" dirty="0"/>
              <a:t>Week 11: </a:t>
            </a:r>
            <a:r>
              <a:rPr lang="en-US" dirty="0"/>
              <a:t>Performance, Distributed Programming</a:t>
            </a:r>
          </a:p>
          <a:p>
            <a:r>
              <a:rPr lang="en-US" b="1" dirty="0"/>
              <a:t>Week 12: </a:t>
            </a:r>
            <a:r>
              <a:rPr lang="en-US" dirty="0"/>
              <a:t>Security</a:t>
            </a:r>
          </a:p>
          <a:p>
            <a:r>
              <a:rPr lang="en-US" b="1" dirty="0"/>
              <a:t>Week 13:</a:t>
            </a:r>
            <a:r>
              <a:rPr lang="en-US" dirty="0"/>
              <a:t> Internet of things, Quantum Computing</a:t>
            </a:r>
          </a:p>
          <a:p>
            <a:r>
              <a:rPr lang="en-US" b="1" dirty="0"/>
              <a:t>Week 14: </a:t>
            </a:r>
            <a:r>
              <a:rPr lang="en-US" dirty="0"/>
              <a:t>Advanced topics/ Anything else</a:t>
            </a:r>
          </a:p>
          <a:p>
            <a:pPr marL="0" indent="0">
              <a:buNone/>
            </a:pPr>
            <a:endParaRPr lang="en-US" dirty="0"/>
          </a:p>
        </p:txBody>
      </p:sp>
    </p:spTree>
    <p:extLst>
      <p:ext uri="{BB962C8B-B14F-4D97-AF65-F5344CB8AC3E}">
        <p14:creationId xmlns:p14="http://schemas.microsoft.com/office/powerpoint/2010/main" val="1247911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12044-3447-964D-A9BA-281AF0D3A8F8}"/>
              </a:ext>
            </a:extLst>
          </p:cNvPr>
          <p:cNvSpPr>
            <a:spLocks noGrp="1"/>
          </p:cNvSpPr>
          <p:nvPr>
            <p:ph type="title"/>
          </p:nvPr>
        </p:nvSpPr>
        <p:spPr/>
        <p:txBody>
          <a:bodyPr/>
          <a:lstStyle/>
          <a:p>
            <a:r>
              <a:rPr lang="en-US" dirty="0"/>
              <a:t>Multiprogramming</a:t>
            </a:r>
          </a:p>
        </p:txBody>
      </p:sp>
      <p:sp>
        <p:nvSpPr>
          <p:cNvPr id="3" name="Content Placeholder 2">
            <a:extLst>
              <a:ext uri="{FF2B5EF4-FFF2-40B4-BE49-F238E27FC236}">
                <a16:creationId xmlns:a16="http://schemas.microsoft.com/office/drawing/2014/main" id="{98B6B746-A828-464F-BB47-C980BCE7B344}"/>
              </a:ext>
            </a:extLst>
          </p:cNvPr>
          <p:cNvSpPr>
            <a:spLocks noGrp="1"/>
          </p:cNvSpPr>
          <p:nvPr>
            <p:ph idx="1"/>
          </p:nvPr>
        </p:nvSpPr>
        <p:spPr/>
        <p:txBody>
          <a:bodyPr>
            <a:normAutofit fontScale="85000" lnSpcReduction="20000"/>
          </a:bodyPr>
          <a:lstStyle/>
          <a:p>
            <a:r>
              <a:rPr lang="en-US" dirty="0"/>
              <a:t>Multiprogramming increases CPU utilization by organizing jobs (code and data) so that the CPU always has one to execute.</a:t>
            </a:r>
          </a:p>
          <a:p>
            <a:r>
              <a:rPr lang="en-US" dirty="0"/>
              <a:t>The operating system keeps several jobs in memory simultaneously</a:t>
            </a:r>
          </a:p>
          <a:p>
            <a:r>
              <a:rPr lang="en-US" dirty="0"/>
              <a:t>Since, in general, main memory is too small to accommodate all jobs, the jobs are kept initially on the disk in the </a:t>
            </a:r>
            <a:r>
              <a:rPr lang="en-US" b="1" dirty="0"/>
              <a:t>job pool</a:t>
            </a:r>
            <a:r>
              <a:rPr lang="en-US" dirty="0"/>
              <a:t>.</a:t>
            </a:r>
          </a:p>
          <a:p>
            <a:r>
              <a:rPr lang="en-US" dirty="0"/>
              <a:t>The operating system picks and begins to execute one of the jobs in memory</a:t>
            </a:r>
          </a:p>
          <a:p>
            <a:r>
              <a:rPr lang="en-US" dirty="0"/>
              <a:t>Eventually, the job may have to wait for some task, such as an I/O operation, to complete. </a:t>
            </a:r>
          </a:p>
          <a:p>
            <a:r>
              <a:rPr lang="en-US" dirty="0"/>
              <a:t>In a </a:t>
            </a:r>
            <a:r>
              <a:rPr lang="en-US" dirty="0" err="1"/>
              <a:t>multiprogrammed</a:t>
            </a:r>
            <a:r>
              <a:rPr lang="en-US" dirty="0"/>
              <a:t> system, the operating system simply switches to, and executes, another job.</a:t>
            </a:r>
          </a:p>
          <a:p>
            <a:r>
              <a:rPr lang="en-US" dirty="0"/>
              <a:t>OS helps in job scheduling, CPU Scheduling, Swapping jobs in and out of main memory, Managing virtual memory.</a:t>
            </a:r>
          </a:p>
        </p:txBody>
      </p:sp>
    </p:spTree>
    <p:extLst>
      <p:ext uri="{BB962C8B-B14F-4D97-AF65-F5344CB8AC3E}">
        <p14:creationId xmlns:p14="http://schemas.microsoft.com/office/powerpoint/2010/main" val="862998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A63C5-FF4B-3142-9F8E-C13AE11CBC05}"/>
              </a:ext>
            </a:extLst>
          </p:cNvPr>
          <p:cNvSpPr>
            <a:spLocks noGrp="1"/>
          </p:cNvSpPr>
          <p:nvPr>
            <p:ph type="title"/>
          </p:nvPr>
        </p:nvSpPr>
        <p:spPr/>
        <p:txBody>
          <a:bodyPr/>
          <a:lstStyle/>
          <a:p>
            <a:r>
              <a:rPr lang="en-US" dirty="0"/>
              <a:t>Dual Mode and Multi Mode operation</a:t>
            </a:r>
          </a:p>
        </p:txBody>
      </p:sp>
      <p:sp>
        <p:nvSpPr>
          <p:cNvPr id="3" name="Content Placeholder 2">
            <a:extLst>
              <a:ext uri="{FF2B5EF4-FFF2-40B4-BE49-F238E27FC236}">
                <a16:creationId xmlns:a16="http://schemas.microsoft.com/office/drawing/2014/main" id="{C245212A-D4B1-0942-A674-FCC66FCE8AED}"/>
              </a:ext>
            </a:extLst>
          </p:cNvPr>
          <p:cNvSpPr>
            <a:spLocks noGrp="1"/>
          </p:cNvSpPr>
          <p:nvPr>
            <p:ph idx="1"/>
          </p:nvPr>
        </p:nvSpPr>
        <p:spPr>
          <a:xfrm>
            <a:off x="838199" y="1825625"/>
            <a:ext cx="11123141" cy="3129434"/>
          </a:xfrm>
        </p:spPr>
        <p:txBody>
          <a:bodyPr>
            <a:normAutofit fontScale="92500" lnSpcReduction="10000"/>
          </a:bodyPr>
          <a:lstStyle/>
          <a:p>
            <a:r>
              <a:rPr lang="en-US" dirty="0"/>
              <a:t>We must be able to distinguish between the execution of operating-system code and user defined code.</a:t>
            </a:r>
          </a:p>
          <a:p>
            <a:r>
              <a:rPr lang="en-US" dirty="0"/>
              <a:t>There is  hardware support that allows us to differentiate among various modes of execution.</a:t>
            </a:r>
          </a:p>
          <a:p>
            <a:r>
              <a:rPr lang="en-US" dirty="0"/>
              <a:t>At the very least, we need two separate modes of operation: </a:t>
            </a:r>
            <a:r>
              <a:rPr lang="en-US" b="1" dirty="0"/>
              <a:t>user</a:t>
            </a:r>
            <a:r>
              <a:rPr lang="en-US" dirty="0"/>
              <a:t> mode and </a:t>
            </a:r>
            <a:r>
              <a:rPr lang="en-US" b="1" dirty="0"/>
              <a:t>kernel</a:t>
            </a:r>
            <a:r>
              <a:rPr lang="en-US" dirty="0"/>
              <a:t> mode.</a:t>
            </a:r>
          </a:p>
          <a:p>
            <a:r>
              <a:rPr lang="en-US" dirty="0"/>
              <a:t>A bit, called the </a:t>
            </a:r>
            <a:r>
              <a:rPr lang="en-US" b="1" dirty="0"/>
              <a:t>mode</a:t>
            </a:r>
            <a:r>
              <a:rPr lang="en-US" dirty="0"/>
              <a:t> bit, is added to the hardware of the computer to indicate the current mode:</a:t>
            </a:r>
          </a:p>
        </p:txBody>
      </p:sp>
      <p:pic>
        <p:nvPicPr>
          <p:cNvPr id="4" name="Picture 3">
            <a:extLst>
              <a:ext uri="{FF2B5EF4-FFF2-40B4-BE49-F238E27FC236}">
                <a16:creationId xmlns:a16="http://schemas.microsoft.com/office/drawing/2014/main" id="{21561CA5-1AD7-F345-871C-824F167EC2FF}"/>
              </a:ext>
            </a:extLst>
          </p:cNvPr>
          <p:cNvPicPr>
            <a:picLocks noChangeAspect="1"/>
          </p:cNvPicPr>
          <p:nvPr/>
        </p:nvPicPr>
        <p:blipFill>
          <a:blip r:embed="rId2"/>
          <a:stretch>
            <a:fillRect/>
          </a:stretch>
        </p:blipFill>
        <p:spPr>
          <a:xfrm>
            <a:off x="4211895" y="4441438"/>
            <a:ext cx="6589455" cy="2255156"/>
          </a:xfrm>
          <a:prstGeom prst="rect">
            <a:avLst/>
          </a:prstGeom>
        </p:spPr>
      </p:pic>
    </p:spTree>
    <p:extLst>
      <p:ext uri="{BB962C8B-B14F-4D97-AF65-F5344CB8AC3E}">
        <p14:creationId xmlns:p14="http://schemas.microsoft.com/office/powerpoint/2010/main" val="1022624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4774-308A-C345-8549-63125BC079E1}"/>
              </a:ext>
            </a:extLst>
          </p:cNvPr>
          <p:cNvSpPr>
            <a:spLocks noGrp="1"/>
          </p:cNvSpPr>
          <p:nvPr>
            <p:ph type="title"/>
          </p:nvPr>
        </p:nvSpPr>
        <p:spPr/>
        <p:txBody>
          <a:bodyPr/>
          <a:lstStyle/>
          <a:p>
            <a:r>
              <a:rPr lang="en-US" dirty="0"/>
              <a:t>Timer</a:t>
            </a:r>
          </a:p>
        </p:txBody>
      </p:sp>
      <p:sp>
        <p:nvSpPr>
          <p:cNvPr id="3" name="Content Placeholder 2">
            <a:extLst>
              <a:ext uri="{FF2B5EF4-FFF2-40B4-BE49-F238E27FC236}">
                <a16:creationId xmlns:a16="http://schemas.microsoft.com/office/drawing/2014/main" id="{CE64F7B2-F9AD-8649-9C06-30DE7DC59BB0}"/>
              </a:ext>
            </a:extLst>
          </p:cNvPr>
          <p:cNvSpPr>
            <a:spLocks noGrp="1"/>
          </p:cNvSpPr>
          <p:nvPr>
            <p:ph idx="1"/>
          </p:nvPr>
        </p:nvSpPr>
        <p:spPr/>
        <p:txBody>
          <a:bodyPr/>
          <a:lstStyle/>
          <a:p>
            <a:r>
              <a:rPr lang="en-US" dirty="0"/>
              <a:t>User program to get stuck in an infinite loop, to prevent this from happening we can use </a:t>
            </a:r>
            <a:r>
              <a:rPr lang="en-US" b="1" dirty="0"/>
              <a:t>timer</a:t>
            </a:r>
            <a:r>
              <a:rPr lang="en-US" dirty="0"/>
              <a:t>.</a:t>
            </a:r>
          </a:p>
          <a:p>
            <a:r>
              <a:rPr lang="en-US" dirty="0"/>
              <a:t>A timer can be set to interrupt the computer after a specified period. The period may be fixed or variable.</a:t>
            </a:r>
          </a:p>
          <a:p>
            <a:r>
              <a:rPr lang="en-US" dirty="0"/>
              <a:t>A variable timer is generally implemented by a fixed-rate clock and a counter.</a:t>
            </a:r>
          </a:p>
          <a:p>
            <a:r>
              <a:rPr lang="en-US" dirty="0"/>
              <a:t>A simple technique is to initialize a counter with the amount of time that a program is allowed to run.</a:t>
            </a:r>
          </a:p>
          <a:p>
            <a:endParaRPr lang="en-US" dirty="0"/>
          </a:p>
        </p:txBody>
      </p:sp>
    </p:spTree>
    <p:extLst>
      <p:ext uri="{BB962C8B-B14F-4D97-AF65-F5344CB8AC3E}">
        <p14:creationId xmlns:p14="http://schemas.microsoft.com/office/powerpoint/2010/main" val="3438748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98D1-E81D-C644-A31A-B772822A76DA}"/>
              </a:ext>
            </a:extLst>
          </p:cNvPr>
          <p:cNvSpPr>
            <a:spLocks noGrp="1"/>
          </p:cNvSpPr>
          <p:nvPr>
            <p:ph type="title"/>
          </p:nvPr>
        </p:nvSpPr>
        <p:spPr/>
        <p:txBody>
          <a:bodyPr/>
          <a:lstStyle/>
          <a:p>
            <a:r>
              <a:rPr lang="en-US" dirty="0"/>
              <a:t>Process Management</a:t>
            </a:r>
          </a:p>
        </p:txBody>
      </p:sp>
      <p:sp>
        <p:nvSpPr>
          <p:cNvPr id="3" name="Content Placeholder 2">
            <a:extLst>
              <a:ext uri="{FF2B5EF4-FFF2-40B4-BE49-F238E27FC236}">
                <a16:creationId xmlns:a16="http://schemas.microsoft.com/office/drawing/2014/main" id="{3C611F1E-93BB-6B4D-B450-3553E0302510}"/>
              </a:ext>
            </a:extLst>
          </p:cNvPr>
          <p:cNvSpPr>
            <a:spLocks noGrp="1"/>
          </p:cNvSpPr>
          <p:nvPr>
            <p:ph idx="1"/>
          </p:nvPr>
        </p:nvSpPr>
        <p:spPr/>
        <p:txBody>
          <a:bodyPr/>
          <a:lstStyle/>
          <a:p>
            <a:r>
              <a:rPr lang="en-US" dirty="0"/>
              <a:t>A program in execution, as mentioned, is a process.</a:t>
            </a:r>
          </a:p>
          <a:p>
            <a:r>
              <a:rPr lang="en-US" dirty="0"/>
              <a:t>A process needs certain resources—including CPU time, memory, files, and I/O devices—to accomplish its task</a:t>
            </a:r>
          </a:p>
          <a:p>
            <a:r>
              <a:rPr lang="en-US" dirty="0"/>
              <a:t>The operating system is responsible for the following activities in connection with process management:</a:t>
            </a:r>
          </a:p>
          <a:p>
            <a:pPr lvl="1"/>
            <a:r>
              <a:rPr lang="en-US" dirty="0"/>
              <a:t> Scheduling processes and threads on the CPUs</a:t>
            </a:r>
          </a:p>
          <a:p>
            <a:pPr lvl="1"/>
            <a:r>
              <a:rPr lang="en-US" dirty="0"/>
              <a:t> Creating and deleting both user and system processes</a:t>
            </a:r>
          </a:p>
          <a:p>
            <a:pPr lvl="1"/>
            <a:r>
              <a:rPr lang="en-US" dirty="0"/>
              <a:t> Suspending and resuming processes </a:t>
            </a:r>
          </a:p>
          <a:p>
            <a:pPr lvl="1"/>
            <a:r>
              <a:rPr lang="en-US" dirty="0"/>
              <a:t>Providing mechanisms for process synchronization </a:t>
            </a:r>
          </a:p>
          <a:p>
            <a:pPr lvl="1"/>
            <a:r>
              <a:rPr lang="en-US" dirty="0"/>
              <a:t>Providing mechanisms for process communication</a:t>
            </a:r>
          </a:p>
        </p:txBody>
      </p:sp>
    </p:spTree>
    <p:extLst>
      <p:ext uri="{BB962C8B-B14F-4D97-AF65-F5344CB8AC3E}">
        <p14:creationId xmlns:p14="http://schemas.microsoft.com/office/powerpoint/2010/main" val="3546644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A860D-84DD-6D4A-9B0A-601778D74B5A}"/>
              </a:ext>
            </a:extLst>
          </p:cNvPr>
          <p:cNvSpPr>
            <a:spLocks noGrp="1"/>
          </p:cNvSpPr>
          <p:nvPr>
            <p:ph type="title"/>
          </p:nvPr>
        </p:nvSpPr>
        <p:spPr/>
        <p:txBody>
          <a:bodyPr/>
          <a:lstStyle/>
          <a:p>
            <a:r>
              <a:rPr lang="en-US" dirty="0"/>
              <a:t>Memory Management</a:t>
            </a:r>
          </a:p>
        </p:txBody>
      </p:sp>
      <p:sp>
        <p:nvSpPr>
          <p:cNvPr id="3" name="Content Placeholder 2">
            <a:extLst>
              <a:ext uri="{FF2B5EF4-FFF2-40B4-BE49-F238E27FC236}">
                <a16:creationId xmlns:a16="http://schemas.microsoft.com/office/drawing/2014/main" id="{23239E78-742A-3E46-A16E-9914A9F25B52}"/>
              </a:ext>
            </a:extLst>
          </p:cNvPr>
          <p:cNvSpPr>
            <a:spLocks noGrp="1"/>
          </p:cNvSpPr>
          <p:nvPr>
            <p:ph idx="1"/>
          </p:nvPr>
        </p:nvSpPr>
        <p:spPr/>
        <p:txBody>
          <a:bodyPr/>
          <a:lstStyle/>
          <a:p>
            <a:r>
              <a:rPr lang="en-US" dirty="0"/>
              <a:t>The operating system is responsible for the following activities in connection with memory management: </a:t>
            </a:r>
          </a:p>
          <a:p>
            <a:pPr lvl="1"/>
            <a:r>
              <a:rPr lang="en-US" dirty="0"/>
              <a:t>Keeping track of which parts of memory are currently being used and who is using them</a:t>
            </a:r>
          </a:p>
          <a:p>
            <a:pPr lvl="1"/>
            <a:r>
              <a:rPr lang="en-US" dirty="0"/>
              <a:t>Deciding which processes (or parts of processes) and data to move into and out of memory</a:t>
            </a:r>
          </a:p>
          <a:p>
            <a:pPr lvl="1"/>
            <a:r>
              <a:rPr lang="en-US" dirty="0"/>
              <a:t>Allocating and deallocating memory space as needed</a:t>
            </a:r>
          </a:p>
        </p:txBody>
      </p:sp>
    </p:spTree>
    <p:extLst>
      <p:ext uri="{BB962C8B-B14F-4D97-AF65-F5344CB8AC3E}">
        <p14:creationId xmlns:p14="http://schemas.microsoft.com/office/powerpoint/2010/main" val="1883837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08E93-04AA-2344-B4B2-B592A138195B}"/>
              </a:ext>
            </a:extLst>
          </p:cNvPr>
          <p:cNvSpPr>
            <a:spLocks noGrp="1"/>
          </p:cNvSpPr>
          <p:nvPr>
            <p:ph type="title"/>
          </p:nvPr>
        </p:nvSpPr>
        <p:spPr/>
        <p:txBody>
          <a:bodyPr/>
          <a:lstStyle/>
          <a:p>
            <a:r>
              <a:rPr lang="en-US" dirty="0"/>
              <a:t>File System Management</a:t>
            </a:r>
          </a:p>
        </p:txBody>
      </p:sp>
      <p:sp>
        <p:nvSpPr>
          <p:cNvPr id="3" name="Content Placeholder 2">
            <a:extLst>
              <a:ext uri="{FF2B5EF4-FFF2-40B4-BE49-F238E27FC236}">
                <a16:creationId xmlns:a16="http://schemas.microsoft.com/office/drawing/2014/main" id="{E4A16E1F-2D91-E54C-B89F-A93792FF3B31}"/>
              </a:ext>
            </a:extLst>
          </p:cNvPr>
          <p:cNvSpPr>
            <a:spLocks noGrp="1"/>
          </p:cNvSpPr>
          <p:nvPr>
            <p:ph idx="1"/>
          </p:nvPr>
        </p:nvSpPr>
        <p:spPr/>
        <p:txBody>
          <a:bodyPr/>
          <a:lstStyle/>
          <a:p>
            <a:r>
              <a:rPr lang="en-US" dirty="0"/>
              <a:t>The operating system is responsible for the following activities in connection with file management: </a:t>
            </a:r>
          </a:p>
          <a:p>
            <a:pPr lvl="1"/>
            <a:r>
              <a:rPr lang="en-US" dirty="0"/>
              <a:t>Creating and deleting files</a:t>
            </a:r>
          </a:p>
          <a:p>
            <a:pPr lvl="1"/>
            <a:r>
              <a:rPr lang="en-US" dirty="0"/>
              <a:t>Creating and deleting directories to organize files</a:t>
            </a:r>
          </a:p>
          <a:p>
            <a:pPr lvl="1"/>
            <a:r>
              <a:rPr lang="en-US" dirty="0"/>
              <a:t>Supporting primitives for manipulating files and directories</a:t>
            </a:r>
          </a:p>
          <a:p>
            <a:pPr lvl="1"/>
            <a:r>
              <a:rPr lang="en-US" dirty="0"/>
              <a:t>Mapping files onto secondary storage</a:t>
            </a:r>
          </a:p>
          <a:p>
            <a:pPr lvl="1"/>
            <a:r>
              <a:rPr lang="en-US" dirty="0"/>
              <a:t>Backing up files on stable (nonvolatile) storage media</a:t>
            </a:r>
          </a:p>
        </p:txBody>
      </p:sp>
    </p:spTree>
    <p:extLst>
      <p:ext uri="{BB962C8B-B14F-4D97-AF65-F5344CB8AC3E}">
        <p14:creationId xmlns:p14="http://schemas.microsoft.com/office/powerpoint/2010/main" val="47202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58DFC-7916-DC4F-8ADA-80B986D5CCC3}"/>
              </a:ext>
            </a:extLst>
          </p:cNvPr>
          <p:cNvSpPr>
            <a:spLocks noGrp="1"/>
          </p:cNvSpPr>
          <p:nvPr>
            <p:ph type="title"/>
          </p:nvPr>
        </p:nvSpPr>
        <p:spPr/>
        <p:txBody>
          <a:bodyPr/>
          <a:lstStyle/>
          <a:p>
            <a:r>
              <a:rPr lang="en-US" dirty="0"/>
              <a:t>I/O Systems</a:t>
            </a:r>
          </a:p>
        </p:txBody>
      </p:sp>
      <p:sp>
        <p:nvSpPr>
          <p:cNvPr id="3" name="Content Placeholder 2">
            <a:extLst>
              <a:ext uri="{FF2B5EF4-FFF2-40B4-BE49-F238E27FC236}">
                <a16:creationId xmlns:a16="http://schemas.microsoft.com/office/drawing/2014/main" id="{4AC51B52-20E5-7A40-818F-519C297389A3}"/>
              </a:ext>
            </a:extLst>
          </p:cNvPr>
          <p:cNvSpPr>
            <a:spLocks noGrp="1"/>
          </p:cNvSpPr>
          <p:nvPr>
            <p:ph idx="1"/>
          </p:nvPr>
        </p:nvSpPr>
        <p:spPr/>
        <p:txBody>
          <a:bodyPr/>
          <a:lstStyle/>
          <a:p>
            <a:r>
              <a:rPr lang="en-US" dirty="0"/>
              <a:t>The I/O subsystem consists of several components:</a:t>
            </a:r>
          </a:p>
          <a:p>
            <a:pPr lvl="1"/>
            <a:r>
              <a:rPr lang="en-US" dirty="0"/>
              <a:t>A memory-management component that includes buffering, caching, and spooling</a:t>
            </a:r>
          </a:p>
          <a:p>
            <a:pPr lvl="1"/>
            <a:r>
              <a:rPr lang="en-US" dirty="0"/>
              <a:t>A general device-driver interface</a:t>
            </a:r>
          </a:p>
          <a:p>
            <a:pPr lvl="1"/>
            <a:r>
              <a:rPr lang="en-US" dirty="0"/>
              <a:t>Drivers for specific hardware devices</a:t>
            </a:r>
          </a:p>
        </p:txBody>
      </p:sp>
    </p:spTree>
    <p:extLst>
      <p:ext uri="{BB962C8B-B14F-4D97-AF65-F5344CB8AC3E}">
        <p14:creationId xmlns:p14="http://schemas.microsoft.com/office/powerpoint/2010/main" val="2939493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00E1F-2ED0-4C4D-927F-2C5A331D4CC6}"/>
              </a:ext>
            </a:extLst>
          </p:cNvPr>
          <p:cNvSpPr>
            <a:spLocks noGrp="1"/>
          </p:cNvSpPr>
          <p:nvPr>
            <p:ph type="title"/>
          </p:nvPr>
        </p:nvSpPr>
        <p:spPr/>
        <p:txBody>
          <a:bodyPr/>
          <a:lstStyle/>
          <a:p>
            <a:r>
              <a:rPr lang="en-US" dirty="0"/>
              <a:t>What is Operating Systems</a:t>
            </a:r>
          </a:p>
        </p:txBody>
      </p:sp>
      <p:sp>
        <p:nvSpPr>
          <p:cNvPr id="3" name="Content Placeholder 2">
            <a:extLst>
              <a:ext uri="{FF2B5EF4-FFF2-40B4-BE49-F238E27FC236}">
                <a16:creationId xmlns:a16="http://schemas.microsoft.com/office/drawing/2014/main" id="{A6EE5919-9B1F-B34F-9E18-AEB80AB484BF}"/>
              </a:ext>
            </a:extLst>
          </p:cNvPr>
          <p:cNvSpPr>
            <a:spLocks noGrp="1"/>
          </p:cNvSpPr>
          <p:nvPr>
            <p:ph idx="1"/>
          </p:nvPr>
        </p:nvSpPr>
        <p:spPr/>
        <p:txBody>
          <a:bodyPr/>
          <a:lstStyle/>
          <a:p>
            <a:pPr marL="0" indent="0">
              <a:buNone/>
            </a:pPr>
            <a:r>
              <a:rPr lang="en-US" dirty="0"/>
              <a:t>An operating system is a program that manages a computer’s hardware. It also provides a basis for application programs and acts as an intermediary between the computer user and the computer hardware.</a:t>
            </a:r>
          </a:p>
        </p:txBody>
      </p:sp>
    </p:spTree>
    <p:extLst>
      <p:ext uri="{BB962C8B-B14F-4D97-AF65-F5344CB8AC3E}">
        <p14:creationId xmlns:p14="http://schemas.microsoft.com/office/powerpoint/2010/main" val="3415080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DD4D6-6143-2240-AA92-9548F6ECB6BF}"/>
              </a:ext>
            </a:extLst>
          </p:cNvPr>
          <p:cNvSpPr>
            <a:spLocks noGrp="1"/>
          </p:cNvSpPr>
          <p:nvPr>
            <p:ph type="title"/>
          </p:nvPr>
        </p:nvSpPr>
        <p:spPr/>
        <p:txBody>
          <a:bodyPr/>
          <a:lstStyle/>
          <a:p>
            <a:r>
              <a:rPr lang="en-US" dirty="0"/>
              <a:t>Abstract view of Computer System</a:t>
            </a:r>
          </a:p>
        </p:txBody>
      </p:sp>
      <p:pic>
        <p:nvPicPr>
          <p:cNvPr id="4" name="Content Placeholder 3">
            <a:extLst>
              <a:ext uri="{FF2B5EF4-FFF2-40B4-BE49-F238E27FC236}">
                <a16:creationId xmlns:a16="http://schemas.microsoft.com/office/drawing/2014/main" id="{C99824B2-0D43-DA42-99F1-E15C14F1D70F}"/>
              </a:ext>
            </a:extLst>
          </p:cNvPr>
          <p:cNvPicPr>
            <a:picLocks noGrp="1" noChangeAspect="1"/>
          </p:cNvPicPr>
          <p:nvPr>
            <p:ph idx="1"/>
          </p:nvPr>
        </p:nvPicPr>
        <p:blipFill>
          <a:blip r:embed="rId2"/>
          <a:stretch>
            <a:fillRect/>
          </a:stretch>
        </p:blipFill>
        <p:spPr>
          <a:xfrm>
            <a:off x="3195108" y="1825625"/>
            <a:ext cx="5801784" cy="4351338"/>
          </a:xfrm>
          <a:prstGeom prst="rect">
            <a:avLst/>
          </a:prstGeom>
        </p:spPr>
      </p:pic>
    </p:spTree>
    <p:extLst>
      <p:ext uri="{BB962C8B-B14F-4D97-AF65-F5344CB8AC3E}">
        <p14:creationId xmlns:p14="http://schemas.microsoft.com/office/powerpoint/2010/main" val="965972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5B30-62F5-5041-9A05-43AB5AC209D3}"/>
              </a:ext>
            </a:extLst>
          </p:cNvPr>
          <p:cNvSpPr>
            <a:spLocks noGrp="1"/>
          </p:cNvSpPr>
          <p:nvPr>
            <p:ph type="title"/>
          </p:nvPr>
        </p:nvSpPr>
        <p:spPr/>
        <p:txBody>
          <a:bodyPr/>
          <a:lstStyle/>
          <a:p>
            <a:r>
              <a:rPr lang="en-US" dirty="0"/>
              <a:t>Computer System Operation</a:t>
            </a:r>
          </a:p>
        </p:txBody>
      </p:sp>
      <p:sp>
        <p:nvSpPr>
          <p:cNvPr id="3" name="Content Placeholder 2">
            <a:extLst>
              <a:ext uri="{FF2B5EF4-FFF2-40B4-BE49-F238E27FC236}">
                <a16:creationId xmlns:a16="http://schemas.microsoft.com/office/drawing/2014/main" id="{529B8CD2-54BE-CB42-8E77-3E2820608F5C}"/>
              </a:ext>
            </a:extLst>
          </p:cNvPr>
          <p:cNvSpPr>
            <a:spLocks noGrp="1"/>
          </p:cNvSpPr>
          <p:nvPr>
            <p:ph idx="1"/>
          </p:nvPr>
        </p:nvSpPr>
        <p:spPr/>
        <p:txBody>
          <a:bodyPr/>
          <a:lstStyle/>
          <a:p>
            <a:r>
              <a:rPr lang="en-US" dirty="0"/>
              <a:t>One or more CPU’s with number of device controllers through a common bus and a shared access to memory. </a:t>
            </a:r>
          </a:p>
          <a:p>
            <a:endParaRPr lang="en-US" dirty="0"/>
          </a:p>
        </p:txBody>
      </p:sp>
      <p:pic>
        <p:nvPicPr>
          <p:cNvPr id="4" name="Picture 3">
            <a:extLst>
              <a:ext uri="{FF2B5EF4-FFF2-40B4-BE49-F238E27FC236}">
                <a16:creationId xmlns:a16="http://schemas.microsoft.com/office/drawing/2014/main" id="{FF2CB1A6-5D72-B74F-B494-159C581F87D0}"/>
              </a:ext>
            </a:extLst>
          </p:cNvPr>
          <p:cNvPicPr>
            <a:picLocks noChangeAspect="1"/>
          </p:cNvPicPr>
          <p:nvPr/>
        </p:nvPicPr>
        <p:blipFill>
          <a:blip r:embed="rId2"/>
          <a:stretch>
            <a:fillRect/>
          </a:stretch>
        </p:blipFill>
        <p:spPr>
          <a:xfrm>
            <a:off x="2025650" y="2944812"/>
            <a:ext cx="7912100" cy="3683000"/>
          </a:xfrm>
          <a:prstGeom prst="rect">
            <a:avLst/>
          </a:prstGeom>
        </p:spPr>
      </p:pic>
    </p:spTree>
    <p:extLst>
      <p:ext uri="{BB962C8B-B14F-4D97-AF65-F5344CB8AC3E}">
        <p14:creationId xmlns:p14="http://schemas.microsoft.com/office/powerpoint/2010/main" val="2455507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00357-0D42-3C4B-897E-C06A48FDACAB}"/>
              </a:ext>
            </a:extLst>
          </p:cNvPr>
          <p:cNvSpPr>
            <a:spLocks noGrp="1"/>
          </p:cNvSpPr>
          <p:nvPr>
            <p:ph type="title"/>
          </p:nvPr>
        </p:nvSpPr>
        <p:spPr/>
        <p:txBody>
          <a:bodyPr/>
          <a:lstStyle/>
          <a:p>
            <a:r>
              <a:rPr lang="en-US" dirty="0"/>
              <a:t>Booting of a computer</a:t>
            </a:r>
          </a:p>
        </p:txBody>
      </p:sp>
      <p:sp>
        <p:nvSpPr>
          <p:cNvPr id="3" name="Content Placeholder 2">
            <a:extLst>
              <a:ext uri="{FF2B5EF4-FFF2-40B4-BE49-F238E27FC236}">
                <a16:creationId xmlns:a16="http://schemas.microsoft.com/office/drawing/2014/main" id="{FBB3262A-5291-A740-BACF-0C49BE2445CA}"/>
              </a:ext>
            </a:extLst>
          </p:cNvPr>
          <p:cNvSpPr>
            <a:spLocks noGrp="1"/>
          </p:cNvSpPr>
          <p:nvPr>
            <p:ph idx="1"/>
          </p:nvPr>
        </p:nvSpPr>
        <p:spPr/>
        <p:txBody>
          <a:bodyPr>
            <a:normAutofit fontScale="92500" lnSpcReduction="10000"/>
          </a:bodyPr>
          <a:lstStyle/>
          <a:p>
            <a:r>
              <a:rPr lang="en-US" dirty="0"/>
              <a:t>Simple Bootstrap Program stored in ROM (Read only Memory) or EEPROM (Electrically erasable Programmable ROM)</a:t>
            </a:r>
          </a:p>
          <a:p>
            <a:r>
              <a:rPr lang="en-US" dirty="0"/>
              <a:t>It initializes all aspects of the system, from CPU registers to device controllers to memory contents.</a:t>
            </a:r>
          </a:p>
          <a:p>
            <a:r>
              <a:rPr lang="en-US" dirty="0"/>
              <a:t>Bootstrap program locates the operating-system kernel and load it into memory.</a:t>
            </a:r>
          </a:p>
          <a:p>
            <a:r>
              <a:rPr lang="en-US" dirty="0"/>
              <a:t>Once the kernel is loaded and executing, it can start providing services to the system and its users. Some of these services are called system services or system daemons.</a:t>
            </a:r>
          </a:p>
          <a:p>
            <a:r>
              <a:rPr lang="en-US" dirty="0"/>
              <a:t>The system waits for some event to occur called interrupts (Hardware or software)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28731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BBB46-E1AB-EE48-9E6F-5183937C001F}"/>
              </a:ext>
            </a:extLst>
          </p:cNvPr>
          <p:cNvSpPr>
            <a:spLocks noGrp="1"/>
          </p:cNvSpPr>
          <p:nvPr>
            <p:ph type="title"/>
          </p:nvPr>
        </p:nvSpPr>
        <p:spPr/>
        <p:txBody>
          <a:bodyPr/>
          <a:lstStyle/>
          <a:p>
            <a:r>
              <a:rPr lang="en-US" dirty="0"/>
              <a:t>Interrupts</a:t>
            </a:r>
          </a:p>
        </p:txBody>
      </p:sp>
      <p:sp>
        <p:nvSpPr>
          <p:cNvPr id="3" name="Content Placeholder 2">
            <a:extLst>
              <a:ext uri="{FF2B5EF4-FFF2-40B4-BE49-F238E27FC236}">
                <a16:creationId xmlns:a16="http://schemas.microsoft.com/office/drawing/2014/main" id="{3AACC974-9648-634E-8B9F-85334729F790}"/>
              </a:ext>
            </a:extLst>
          </p:cNvPr>
          <p:cNvSpPr>
            <a:spLocks noGrp="1"/>
          </p:cNvSpPr>
          <p:nvPr>
            <p:ph idx="1"/>
          </p:nvPr>
        </p:nvSpPr>
        <p:spPr/>
        <p:txBody>
          <a:bodyPr>
            <a:normAutofit lnSpcReduction="10000"/>
          </a:bodyPr>
          <a:lstStyle/>
          <a:p>
            <a:r>
              <a:rPr lang="en-US" dirty="0"/>
              <a:t>When the CPU is interrupted, it stops what it is doing and immediately transfers execution to a fixed location. </a:t>
            </a:r>
          </a:p>
          <a:p>
            <a:r>
              <a:rPr lang="en-US" dirty="0"/>
              <a:t>Once the interrupt routine is finished the CPU starts executing again.</a:t>
            </a:r>
          </a:p>
          <a:p>
            <a:r>
              <a:rPr lang="en-US" dirty="0"/>
              <a:t>A generic routine is called to figure out which interrupt is called. </a:t>
            </a:r>
          </a:p>
          <a:p>
            <a:r>
              <a:rPr lang="en-US" dirty="0"/>
              <a:t>Generic routine in turn calls specific routine for the interrupts.</a:t>
            </a:r>
          </a:p>
          <a:p>
            <a:r>
              <a:rPr lang="en-US" dirty="0"/>
              <a:t>Table of pointers to interrupt routines are used</a:t>
            </a:r>
          </a:p>
          <a:p>
            <a:r>
              <a:rPr lang="en-US" dirty="0"/>
              <a:t> Generally, the table of pointers is stored in low memory (the first hundred or so locations). </a:t>
            </a:r>
          </a:p>
          <a:p>
            <a:r>
              <a:rPr lang="en-US" dirty="0"/>
              <a:t>These locations hold the addresses of the interrupt service routines for the various devices.</a:t>
            </a:r>
          </a:p>
          <a:p>
            <a:endParaRPr lang="en-US" dirty="0"/>
          </a:p>
        </p:txBody>
      </p:sp>
    </p:spTree>
    <p:extLst>
      <p:ext uri="{BB962C8B-B14F-4D97-AF65-F5344CB8AC3E}">
        <p14:creationId xmlns:p14="http://schemas.microsoft.com/office/powerpoint/2010/main" val="3724553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FC9AF-FEFF-DC49-8BF0-6C66F828B382}"/>
              </a:ext>
            </a:extLst>
          </p:cNvPr>
          <p:cNvSpPr>
            <a:spLocks noGrp="1"/>
          </p:cNvSpPr>
          <p:nvPr>
            <p:ph type="title"/>
          </p:nvPr>
        </p:nvSpPr>
        <p:spPr/>
        <p:txBody>
          <a:bodyPr/>
          <a:lstStyle/>
          <a:p>
            <a:r>
              <a:rPr lang="en-US" dirty="0"/>
              <a:t>Storage Structure</a:t>
            </a:r>
          </a:p>
        </p:txBody>
      </p:sp>
      <p:sp>
        <p:nvSpPr>
          <p:cNvPr id="3" name="Content Placeholder 2">
            <a:extLst>
              <a:ext uri="{FF2B5EF4-FFF2-40B4-BE49-F238E27FC236}">
                <a16:creationId xmlns:a16="http://schemas.microsoft.com/office/drawing/2014/main" id="{587D2274-AA1A-D14F-94EE-379DB552817B}"/>
              </a:ext>
            </a:extLst>
          </p:cNvPr>
          <p:cNvSpPr>
            <a:spLocks noGrp="1"/>
          </p:cNvSpPr>
          <p:nvPr>
            <p:ph idx="1"/>
          </p:nvPr>
        </p:nvSpPr>
        <p:spPr/>
        <p:txBody>
          <a:bodyPr/>
          <a:lstStyle/>
          <a:p>
            <a:r>
              <a:rPr lang="en-US" dirty="0"/>
              <a:t>CPU run most of their programs from rewritable memory, called main memory (</a:t>
            </a:r>
            <a:r>
              <a:rPr lang="en-US" b="1" dirty="0"/>
              <a:t>RAM- Random Access memory</a:t>
            </a:r>
            <a:r>
              <a:rPr lang="en-US" dirty="0"/>
              <a:t>)</a:t>
            </a:r>
          </a:p>
          <a:p>
            <a:r>
              <a:rPr lang="en-US" dirty="0"/>
              <a:t>Main memory commonly is implemented in a semiconductor technology called </a:t>
            </a:r>
            <a:r>
              <a:rPr lang="en-US" b="1" dirty="0"/>
              <a:t>dynamic random-access memory (DRAM)</a:t>
            </a:r>
            <a:r>
              <a:rPr lang="en-US" dirty="0"/>
              <a:t>.</a:t>
            </a:r>
          </a:p>
          <a:p>
            <a:r>
              <a:rPr lang="en-US" dirty="0"/>
              <a:t>Interaction is achieved through a sequence of load or store instructions to specific memory addresses.</a:t>
            </a:r>
          </a:p>
          <a:p>
            <a:r>
              <a:rPr lang="en-US" dirty="0"/>
              <a:t>The </a:t>
            </a:r>
            <a:r>
              <a:rPr lang="en-US" b="1" dirty="0"/>
              <a:t>load</a:t>
            </a:r>
            <a:r>
              <a:rPr lang="en-US" dirty="0"/>
              <a:t> instruction moves a byte or word from main memory to an internal register within the CPU.</a:t>
            </a:r>
          </a:p>
          <a:p>
            <a:r>
              <a:rPr lang="en-US" b="1" dirty="0"/>
              <a:t>Store</a:t>
            </a:r>
            <a:r>
              <a:rPr lang="en-US" dirty="0"/>
              <a:t> instruction moves the content of a register to main memory</a:t>
            </a:r>
          </a:p>
          <a:p>
            <a:endParaRPr lang="en-US" dirty="0"/>
          </a:p>
        </p:txBody>
      </p:sp>
    </p:spTree>
    <p:extLst>
      <p:ext uri="{BB962C8B-B14F-4D97-AF65-F5344CB8AC3E}">
        <p14:creationId xmlns:p14="http://schemas.microsoft.com/office/powerpoint/2010/main" val="1577028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F8E5C-1281-9047-89FA-876D8DCD5353}"/>
              </a:ext>
            </a:extLst>
          </p:cNvPr>
          <p:cNvSpPr>
            <a:spLocks noGrp="1"/>
          </p:cNvSpPr>
          <p:nvPr>
            <p:ph type="title"/>
          </p:nvPr>
        </p:nvSpPr>
        <p:spPr/>
        <p:txBody>
          <a:bodyPr/>
          <a:lstStyle/>
          <a:p>
            <a:r>
              <a:rPr lang="en-US" dirty="0"/>
              <a:t>Execution Cycle</a:t>
            </a:r>
          </a:p>
        </p:txBody>
      </p:sp>
      <p:sp>
        <p:nvSpPr>
          <p:cNvPr id="3" name="Content Placeholder 2">
            <a:extLst>
              <a:ext uri="{FF2B5EF4-FFF2-40B4-BE49-F238E27FC236}">
                <a16:creationId xmlns:a16="http://schemas.microsoft.com/office/drawing/2014/main" id="{50BEAEC1-1DC3-2540-B534-10F26CC0C06F}"/>
              </a:ext>
            </a:extLst>
          </p:cNvPr>
          <p:cNvSpPr>
            <a:spLocks noGrp="1"/>
          </p:cNvSpPr>
          <p:nvPr>
            <p:ph idx="1"/>
          </p:nvPr>
        </p:nvSpPr>
        <p:spPr/>
        <p:txBody>
          <a:bodyPr>
            <a:normAutofit fontScale="85000" lnSpcReduction="20000"/>
          </a:bodyPr>
          <a:lstStyle/>
          <a:p>
            <a:r>
              <a:rPr lang="en-US" dirty="0"/>
              <a:t>CPU first fetches an instruction from memory and stores that instruction in the </a:t>
            </a:r>
            <a:r>
              <a:rPr lang="en-US" b="1" dirty="0"/>
              <a:t>instruction register</a:t>
            </a:r>
            <a:r>
              <a:rPr lang="en-US" dirty="0"/>
              <a:t>.</a:t>
            </a:r>
          </a:p>
          <a:p>
            <a:r>
              <a:rPr lang="en-US" dirty="0"/>
              <a:t>The instruction is then decoded and may cause operands to be fetched from memory and stored in some internal register.</a:t>
            </a:r>
          </a:p>
          <a:p>
            <a:r>
              <a:rPr lang="en-US" dirty="0"/>
              <a:t>After the instruction on the operands has been executed, the result may be stored back in memory.</a:t>
            </a:r>
          </a:p>
          <a:p>
            <a:r>
              <a:rPr lang="en-US" dirty="0"/>
              <a:t>Memory unit sees only a stream of memory addresses. It does not know how they are generated (by the instruction counter, indexing, indirection, literal addresses, or some other means) or what they are for (instructions or data)</a:t>
            </a:r>
          </a:p>
          <a:p>
            <a:r>
              <a:rPr lang="en-US" dirty="0"/>
              <a:t>Main memory is usually too small to store all needed programs and data permanently.</a:t>
            </a:r>
          </a:p>
          <a:p>
            <a:r>
              <a:rPr lang="en-US" dirty="0"/>
              <a:t>Main memory is a volatile storage device that loses its contents when power is turned off or otherwise lost.</a:t>
            </a:r>
          </a:p>
        </p:txBody>
      </p:sp>
    </p:spTree>
    <p:extLst>
      <p:ext uri="{BB962C8B-B14F-4D97-AF65-F5344CB8AC3E}">
        <p14:creationId xmlns:p14="http://schemas.microsoft.com/office/powerpoint/2010/main" val="16574698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TotalTime>
  <Words>1948</Words>
  <Application>Microsoft Macintosh PowerPoint</Application>
  <PresentationFormat>Widescreen</PresentationFormat>
  <Paragraphs>144</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Operating Systems</vt:lpstr>
      <vt:lpstr>Syllabus</vt:lpstr>
      <vt:lpstr>What is Operating Systems</vt:lpstr>
      <vt:lpstr>Abstract view of Computer System</vt:lpstr>
      <vt:lpstr>Computer System Operation</vt:lpstr>
      <vt:lpstr>Booting of a computer</vt:lpstr>
      <vt:lpstr>Interrupts</vt:lpstr>
      <vt:lpstr>Storage Structure</vt:lpstr>
      <vt:lpstr>Execution Cycle</vt:lpstr>
      <vt:lpstr>Storage Device Hierarchy</vt:lpstr>
      <vt:lpstr>Solid State Disks</vt:lpstr>
      <vt:lpstr>I/O Structure</vt:lpstr>
      <vt:lpstr>I/O Structure</vt:lpstr>
      <vt:lpstr>Direct Memory Access</vt:lpstr>
      <vt:lpstr>Multi Processor Systems</vt:lpstr>
      <vt:lpstr>Symmetric and Asymmetric Multiprocessor Systems</vt:lpstr>
      <vt:lpstr>Multiprocessing</vt:lpstr>
      <vt:lpstr>Clustered Systems</vt:lpstr>
      <vt:lpstr>Clustered Systems</vt:lpstr>
      <vt:lpstr>Multiprogramming</vt:lpstr>
      <vt:lpstr>Dual Mode and Multi Mode operation</vt:lpstr>
      <vt:lpstr>Timer</vt:lpstr>
      <vt:lpstr>Process Management</vt:lpstr>
      <vt:lpstr>Memory Management</vt:lpstr>
      <vt:lpstr>File System Management</vt:lpstr>
      <vt:lpstr>I/O Systems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Systems</dc:title>
  <dc:creator>Microsoft Office User</dc:creator>
  <cp:lastModifiedBy>Microsoft Office User</cp:lastModifiedBy>
  <cp:revision>12</cp:revision>
  <dcterms:created xsi:type="dcterms:W3CDTF">2019-01-13T13:37:50Z</dcterms:created>
  <dcterms:modified xsi:type="dcterms:W3CDTF">2019-01-13T16:35:37Z</dcterms:modified>
</cp:coreProperties>
</file>